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
  </p:notesMasterIdLst>
  <p:sldIdLst>
    <p:sldId id="256" r:id="rId2"/>
    <p:sldId id="257" r:id="rId3"/>
    <p:sldId id="258" r:id="rId4"/>
    <p:sldId id="278" r:id="rId5"/>
    <p:sldId id="259" r:id="rId6"/>
    <p:sldId id="262" r:id="rId7"/>
    <p:sldId id="280" r:id="rId8"/>
    <p:sldId id="279" r:id="rId9"/>
    <p:sldId id="263" r:id="rId10"/>
    <p:sldId id="284" r:id="rId11"/>
    <p:sldId id="264" r:id="rId12"/>
    <p:sldId id="267" r:id="rId13"/>
    <p:sldId id="285" r:id="rId14"/>
    <p:sldId id="273" r:id="rId15"/>
    <p:sldId id="274" r:id="rId16"/>
    <p:sldId id="272" r:id="rId17"/>
    <p:sldId id="271" r:id="rId18"/>
    <p:sldId id="287" r:id="rId19"/>
    <p:sldId id="275" r:id="rId20"/>
    <p:sldId id="276" r:id="rId21"/>
    <p:sldId id="277" r:id="rId22"/>
    <p:sldId id="261" r:id="rId23"/>
    <p:sldId id="270"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387" autoAdjust="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176F2-D4C4-43C1-B3C5-ED7205D82B5B}" type="datetimeFigureOut">
              <a:rPr lang="en-IN" smtClean="0"/>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30BE4-A785-4DD6-92BC-29C83469BB40}" type="slidenum">
              <a:rPr lang="en-IN" smtClean="0"/>
              <a:t>‹#›</a:t>
            </a:fld>
            <a:endParaRPr lang="en-IN"/>
          </a:p>
        </p:txBody>
      </p:sp>
    </p:spTree>
    <p:extLst>
      <p:ext uri="{BB962C8B-B14F-4D97-AF65-F5344CB8AC3E}">
        <p14:creationId xmlns:p14="http://schemas.microsoft.com/office/powerpoint/2010/main" val="733039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D3B45"/>
                </a:solidFill>
                <a:effectLst/>
                <a:latin typeface="LatoWeb"/>
              </a:rPr>
              <a:t>Use of statistics to help us understand natural phenomena of Superstore data, </a:t>
            </a:r>
            <a:br>
              <a:rPr lang="en-US" b="0" i="0" dirty="0">
                <a:solidFill>
                  <a:srgbClr val="2D3B45"/>
                </a:solidFill>
                <a:effectLst/>
                <a:latin typeface="LatoWeb"/>
              </a:rPr>
            </a:br>
            <a:r>
              <a:rPr lang="en-US" b="0" i="0" dirty="0">
                <a:solidFill>
                  <a:srgbClr val="2D3B45"/>
                </a:solidFill>
                <a:effectLst/>
                <a:latin typeface="LatoWeb"/>
              </a:rPr>
              <a:t>As data is uncertain window into Nature. we can never gain a perfect and complete view of any phenomenon, </a:t>
            </a:r>
            <a:br>
              <a:rPr lang="en-US" b="0" i="0" dirty="0">
                <a:solidFill>
                  <a:srgbClr val="2D3B45"/>
                </a:solidFill>
                <a:effectLst/>
                <a:latin typeface="LatoWeb"/>
              </a:rPr>
            </a:br>
            <a:r>
              <a:rPr lang="en-US" b="0" i="0" dirty="0">
                <a:solidFill>
                  <a:srgbClr val="2D3B45"/>
                </a:solidFill>
                <a:effectLst/>
                <a:latin typeface="LatoWeb"/>
              </a:rPr>
              <a:t>Hence one could say statistical analysis is never complete — there are always more questions to ask.</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a:t>
            </a:fld>
            <a:endParaRPr lang="en-IN"/>
          </a:p>
        </p:txBody>
      </p:sp>
    </p:spTree>
    <p:extLst>
      <p:ext uri="{BB962C8B-B14F-4D97-AF65-F5344CB8AC3E}">
        <p14:creationId xmlns:p14="http://schemas.microsoft.com/office/powerpoint/2010/main" val="180396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are blooming in tech-based companies.</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13</a:t>
            </a:fld>
            <a:endParaRPr lang="en-IN"/>
          </a:p>
        </p:txBody>
      </p:sp>
    </p:spTree>
    <p:extLst>
      <p:ext uri="{BB962C8B-B14F-4D97-AF65-F5344CB8AC3E}">
        <p14:creationId xmlns:p14="http://schemas.microsoft.com/office/powerpoint/2010/main" val="193969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can look into assumption that categories don’t play a significant role and they can be generalized in regard with sale.</a:t>
            </a:r>
            <a:br>
              <a:rPr lang="en-US" dirty="0"/>
            </a:br>
            <a:r>
              <a:rPr lang="en-US" dirty="0"/>
              <a:t>This can be done through testing the hypothesis as</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14</a:t>
            </a:fld>
            <a:endParaRPr lang="en-IN"/>
          </a:p>
        </p:txBody>
      </p:sp>
    </p:spTree>
    <p:extLst>
      <p:ext uri="{BB962C8B-B14F-4D97-AF65-F5344CB8AC3E}">
        <p14:creationId xmlns:p14="http://schemas.microsoft.com/office/powerpoint/2010/main" val="1150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15</a:t>
            </a:fld>
            <a:endParaRPr lang="en-IN"/>
          </a:p>
        </p:txBody>
      </p:sp>
    </p:spTree>
    <p:extLst>
      <p:ext uri="{BB962C8B-B14F-4D97-AF65-F5344CB8AC3E}">
        <p14:creationId xmlns:p14="http://schemas.microsoft.com/office/powerpoint/2010/main" val="4150698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VALUE IS VERY SMALL – Reject the hypothesis</a:t>
            </a:r>
            <a:br>
              <a:rPr lang="en-US" dirty="0"/>
            </a:br>
            <a:br>
              <a:rPr lang="en-US" dirty="0"/>
            </a:br>
            <a:r>
              <a:rPr lang="en-US" dirty="0"/>
              <a:t>The reason for picking Technology and Office Supplies are -  </a:t>
            </a:r>
            <a:br>
              <a:rPr lang="en-US" dirty="0"/>
            </a:br>
            <a:r>
              <a:rPr lang="en-US" dirty="0"/>
              <a:t>* Technology is widely being used by everyone all around the world (digital world). </a:t>
            </a:r>
            <a:br>
              <a:rPr lang="en-US" dirty="0"/>
            </a:br>
            <a:r>
              <a:rPr lang="en-US" dirty="0"/>
              <a:t>* Furniture as a lot of people are investing to buy homes/ start Offices.</a:t>
            </a:r>
          </a:p>
          <a:p>
            <a:r>
              <a:rPr lang="en-US" dirty="0"/>
              <a:t>Demand for those categories wouldn’t go away in long run.</a:t>
            </a:r>
          </a:p>
          <a:p>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16</a:t>
            </a:fld>
            <a:endParaRPr lang="en-IN"/>
          </a:p>
        </p:txBody>
      </p:sp>
    </p:spTree>
    <p:extLst>
      <p:ext uri="{BB962C8B-B14F-4D97-AF65-F5344CB8AC3E}">
        <p14:creationId xmlns:p14="http://schemas.microsoft.com/office/powerpoint/2010/main" val="364433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few things that I will cover </a:t>
            </a:r>
            <a:r>
              <a:rPr lang="en-US" dirty="0" err="1"/>
              <a:t>inorder</a:t>
            </a:r>
            <a:r>
              <a:rPr lang="en-US" dirty="0"/>
              <a:t> to make the process effective and helpful for the stakeholders</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2</a:t>
            </a:fld>
            <a:endParaRPr lang="en-IN"/>
          </a:p>
        </p:txBody>
      </p:sp>
    </p:spTree>
    <p:extLst>
      <p:ext uri="{BB962C8B-B14F-4D97-AF65-F5344CB8AC3E}">
        <p14:creationId xmlns:p14="http://schemas.microsoft.com/office/powerpoint/2010/main" val="276544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help spot trends early in the study, and one can then focus their area of research properly</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3</a:t>
            </a:fld>
            <a:endParaRPr lang="en-IN"/>
          </a:p>
        </p:txBody>
      </p:sp>
    </p:spTree>
    <p:extLst>
      <p:ext uri="{BB962C8B-B14F-4D97-AF65-F5344CB8AC3E}">
        <p14:creationId xmlns:p14="http://schemas.microsoft.com/office/powerpoint/2010/main" val="256839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to determine if different categories significantly influence sales trends and if the average sales for different categories is consistent.</a:t>
            </a:r>
            <a:br>
              <a:rPr lang="en-US" dirty="0"/>
            </a:br>
            <a:br>
              <a:rPr lang="en-US" dirty="0"/>
            </a:b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4</a:t>
            </a:fld>
            <a:endParaRPr lang="en-IN"/>
          </a:p>
        </p:txBody>
      </p:sp>
    </p:spTree>
    <p:extLst>
      <p:ext uri="{BB962C8B-B14F-4D97-AF65-F5344CB8AC3E}">
        <p14:creationId xmlns:p14="http://schemas.microsoft.com/office/powerpoint/2010/main" val="118546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contained data which could answer the following questions –</a:t>
            </a:r>
            <a:br>
              <a:rPr lang="en-US" dirty="0"/>
            </a:br>
            <a:r>
              <a:rPr lang="en-US" dirty="0"/>
              <a:t>&gt; Which Products were bought most frequently?</a:t>
            </a:r>
            <a:br>
              <a:rPr lang="en-US" dirty="0"/>
            </a:br>
            <a:r>
              <a:rPr lang="en-US" dirty="0"/>
              <a:t>&gt; What Category do those Products fall into ?</a:t>
            </a:r>
            <a:br>
              <a:rPr lang="en-US" dirty="0"/>
            </a:br>
            <a:r>
              <a:rPr lang="en-US" dirty="0"/>
              <a:t>&gt;</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5</a:t>
            </a:fld>
            <a:endParaRPr lang="en-IN"/>
          </a:p>
        </p:txBody>
      </p:sp>
    </p:spTree>
    <p:extLst>
      <p:ext uri="{BB962C8B-B14F-4D97-AF65-F5344CB8AC3E}">
        <p14:creationId xmlns:p14="http://schemas.microsoft.com/office/powerpoint/2010/main" val="122940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9</a:t>
            </a:fld>
            <a:endParaRPr lang="en-IN"/>
          </a:p>
        </p:txBody>
      </p:sp>
    </p:spTree>
    <p:extLst>
      <p:ext uri="{BB962C8B-B14F-4D97-AF65-F5344CB8AC3E}">
        <p14:creationId xmlns:p14="http://schemas.microsoft.com/office/powerpoint/2010/main" val="257449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Further can look at the trend sales of </a:t>
            </a:r>
            <a:r>
              <a:rPr lang="en-US" dirty="0" err="1"/>
              <a:t>california</a:t>
            </a:r>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10</a:t>
            </a:fld>
            <a:endParaRPr lang="en-IN"/>
          </a:p>
        </p:txBody>
      </p:sp>
    </p:spTree>
    <p:extLst>
      <p:ext uri="{BB962C8B-B14F-4D97-AF65-F5344CB8AC3E}">
        <p14:creationId xmlns:p14="http://schemas.microsoft.com/office/powerpoint/2010/main" val="77464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would help them grow more in the coming years. </a:t>
            </a:r>
            <a:br>
              <a:rPr lang="en-US" dirty="0"/>
            </a:br>
            <a:r>
              <a:rPr lang="en-US" dirty="0"/>
              <a:t>But for drastic growth as mentioned earlier it would be good to add discounts on products and </a:t>
            </a:r>
            <a:r>
              <a:rPr lang="en-US" dirty="0" err="1"/>
              <a:t>strategise</a:t>
            </a:r>
            <a:r>
              <a:rPr lang="en-US" dirty="0"/>
              <a:t> accordingly.</a:t>
            </a:r>
          </a:p>
          <a:p>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11</a:t>
            </a:fld>
            <a:endParaRPr lang="en-IN"/>
          </a:p>
        </p:txBody>
      </p:sp>
    </p:spTree>
    <p:extLst>
      <p:ext uri="{BB962C8B-B14F-4D97-AF65-F5344CB8AC3E}">
        <p14:creationId xmlns:p14="http://schemas.microsoft.com/office/powerpoint/2010/main" val="322720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Further since we are looking to California which  is from west of US, hence the question -</a:t>
            </a:r>
            <a:br>
              <a:rPr lang="en-US" dirty="0"/>
            </a:br>
            <a:r>
              <a:rPr lang="en-US" dirty="0"/>
              <a:t>From above plot, we can see that the orders placed in western and eastern region to be somewhat Higher compared to other regions. </a:t>
            </a:r>
            <a:br>
              <a:rPr lang="en-US" dirty="0"/>
            </a:br>
            <a:r>
              <a:rPr lang="en-US" dirty="0"/>
              <a:t>So we can put up a Hypothesis that Total Average sales in both western and eastern regions can be similar</a:t>
            </a:r>
            <a:br>
              <a:rPr lang="en-IN" dirty="0"/>
            </a:br>
            <a:endParaRPr lang="en-IN" dirty="0"/>
          </a:p>
          <a:p>
            <a:endParaRPr lang="en-IN" dirty="0"/>
          </a:p>
        </p:txBody>
      </p:sp>
      <p:sp>
        <p:nvSpPr>
          <p:cNvPr id="4" name="Slide Number Placeholder 3"/>
          <p:cNvSpPr>
            <a:spLocks noGrp="1"/>
          </p:cNvSpPr>
          <p:nvPr>
            <p:ph type="sldNum" sz="quarter" idx="5"/>
          </p:nvPr>
        </p:nvSpPr>
        <p:spPr/>
        <p:txBody>
          <a:bodyPr/>
          <a:lstStyle/>
          <a:p>
            <a:fld id="{2F830BE4-A785-4DD6-92BC-29C83469BB40}" type="slidenum">
              <a:rPr lang="en-IN" smtClean="0"/>
              <a:t>12</a:t>
            </a:fld>
            <a:endParaRPr lang="en-IN"/>
          </a:p>
        </p:txBody>
      </p:sp>
    </p:spTree>
    <p:extLst>
      <p:ext uri="{BB962C8B-B14F-4D97-AF65-F5344CB8AC3E}">
        <p14:creationId xmlns:p14="http://schemas.microsoft.com/office/powerpoint/2010/main" val="144800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12/4/2023</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81914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12/4/2023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395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12/4/2023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75922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12/4/2023</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2099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12/4/2023</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32822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12/4/2023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669381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12/4/2023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7288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12/4/2023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55784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12/4/2023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58360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12/4/2023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23878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12/4/2023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860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12/4/2023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9185679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Triangular abstract background">
            <a:extLst>
              <a:ext uri="{FF2B5EF4-FFF2-40B4-BE49-F238E27FC236}">
                <a16:creationId xmlns:a16="http://schemas.microsoft.com/office/drawing/2014/main" id="{CC041F50-3B65-F856-4159-ABE0B95D2615}"/>
              </a:ext>
            </a:extLst>
          </p:cNvPr>
          <p:cNvPicPr>
            <a:picLocks noChangeAspect="1"/>
          </p:cNvPicPr>
          <p:nvPr/>
        </p:nvPicPr>
        <p:blipFill rotWithShape="1">
          <a:blip r:embed="rId5">
            <a:alphaModFix/>
          </a:blip>
          <a:srcRect t="15710" r="-1" b="-1"/>
          <a:stretch/>
        </p:blipFill>
        <p:spPr>
          <a:xfrm>
            <a:off x="1524" y="10"/>
            <a:ext cx="12188952" cy="6857990"/>
          </a:xfrm>
          <a:prstGeom prst="rect">
            <a:avLst/>
          </a:prstGeom>
        </p:spPr>
      </p:pic>
      <p:sp>
        <p:nvSpPr>
          <p:cNvPr id="70" name="Rectangle 6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FB5BB-1AE9-9A1F-DC88-9E5F18DE920F}"/>
              </a:ext>
            </a:extLst>
          </p:cNvPr>
          <p:cNvSpPr>
            <a:spLocks noGrp="1"/>
          </p:cNvSpPr>
          <p:nvPr>
            <p:ph type="ctrTitle"/>
          </p:nvPr>
        </p:nvSpPr>
        <p:spPr>
          <a:xfrm>
            <a:off x="838199" y="565846"/>
            <a:ext cx="8753061" cy="3610622"/>
          </a:xfrm>
        </p:spPr>
        <p:txBody>
          <a:bodyPr anchor="b">
            <a:normAutofit/>
          </a:bodyPr>
          <a:lstStyle/>
          <a:p>
            <a:r>
              <a:rPr lang="en-US" dirty="0">
                <a:solidFill>
                  <a:srgbClr val="FFFFFF"/>
                </a:solidFill>
              </a:rPr>
              <a:t>INFO H – I590 :</a:t>
            </a:r>
            <a:br>
              <a:rPr lang="en-US" dirty="0">
                <a:solidFill>
                  <a:srgbClr val="FFFFFF"/>
                </a:solidFill>
              </a:rPr>
            </a:br>
            <a:r>
              <a:rPr lang="en-IN" dirty="0">
                <a:solidFill>
                  <a:srgbClr val="FFFFFF"/>
                </a:solidFill>
              </a:rPr>
              <a:t>Intro to Statistics in R (Project)</a:t>
            </a:r>
          </a:p>
        </p:txBody>
      </p:sp>
      <p:sp>
        <p:nvSpPr>
          <p:cNvPr id="3" name="Subtitle 2">
            <a:extLst>
              <a:ext uri="{FF2B5EF4-FFF2-40B4-BE49-F238E27FC236}">
                <a16:creationId xmlns:a16="http://schemas.microsoft.com/office/drawing/2014/main" id="{527943D4-1A8D-024D-7EA2-2B53D4B47C92}"/>
              </a:ext>
            </a:extLst>
          </p:cNvPr>
          <p:cNvSpPr>
            <a:spLocks noGrp="1"/>
          </p:cNvSpPr>
          <p:nvPr>
            <p:ph type="subTitle" idx="1"/>
          </p:nvPr>
        </p:nvSpPr>
        <p:spPr>
          <a:xfrm>
            <a:off x="838200" y="4456143"/>
            <a:ext cx="4826498" cy="1327421"/>
          </a:xfrm>
        </p:spPr>
        <p:txBody>
          <a:bodyPr anchor="t">
            <a:normAutofit/>
          </a:bodyPr>
          <a:lstStyle/>
          <a:p>
            <a:br>
              <a:rPr lang="en-US" dirty="0">
                <a:solidFill>
                  <a:srgbClr val="FFFFFF"/>
                </a:solidFill>
              </a:rPr>
            </a:br>
            <a:r>
              <a:rPr lang="en-US" dirty="0">
                <a:solidFill>
                  <a:srgbClr val="FFFFFF"/>
                </a:solidFill>
              </a:rPr>
              <a:t>Super Store Data Analysis</a:t>
            </a:r>
            <a:endParaRPr lang="en-IN" dirty="0">
              <a:solidFill>
                <a:srgbClr val="FFFFFF"/>
              </a:solidFill>
            </a:endParaRPr>
          </a:p>
        </p:txBody>
      </p:sp>
      <p:sp>
        <p:nvSpPr>
          <p:cNvPr id="45" name="Subtitle 2">
            <a:extLst>
              <a:ext uri="{FF2B5EF4-FFF2-40B4-BE49-F238E27FC236}">
                <a16:creationId xmlns:a16="http://schemas.microsoft.com/office/drawing/2014/main" id="{4485D0E4-424D-DA26-C4CF-D75475FE0C12}"/>
              </a:ext>
            </a:extLst>
          </p:cNvPr>
          <p:cNvSpPr txBox="1">
            <a:spLocks/>
          </p:cNvSpPr>
          <p:nvPr/>
        </p:nvSpPr>
        <p:spPr>
          <a:xfrm>
            <a:off x="265815" y="6063239"/>
            <a:ext cx="4826498" cy="132742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2">
                    <a:lumMod val="60000"/>
                    <a:lumOff val="40000"/>
                  </a:schemeClr>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2">
                    <a:lumMod val="60000"/>
                    <a:lumOff val="40000"/>
                  </a:schemeClr>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2">
                    <a:lumMod val="60000"/>
                    <a:lumOff val="40000"/>
                  </a:schemeClr>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2">
                    <a:lumMod val="60000"/>
                    <a:lumOff val="40000"/>
                  </a:schemeClr>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2">
                    <a:lumMod val="60000"/>
                    <a:lumOff val="4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FFFF"/>
                </a:solidFill>
              </a:rPr>
              <a:t>By : Amritha Prakash</a:t>
            </a:r>
            <a:endParaRPr lang="en-IN" dirty="0">
              <a:solidFill>
                <a:srgbClr val="FFFFFF"/>
              </a:solidFill>
            </a:endParaRPr>
          </a:p>
        </p:txBody>
      </p:sp>
      <p:pic>
        <p:nvPicPr>
          <p:cNvPr id="9" name="Video 8">
            <a:hlinkClick r:id="" action="ppaction://media"/>
            <a:extLst>
              <a:ext uri="{FF2B5EF4-FFF2-40B4-BE49-F238E27FC236}">
                <a16:creationId xmlns:a16="http://schemas.microsoft.com/office/drawing/2014/main" id="{35551354-2E9F-8A7F-C8D5-FBDC2A07310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1837925"/>
      </p:ext>
    </p:extLst>
  </p:cSld>
  <p:clrMapOvr>
    <a:masterClrMapping/>
  </p:clrMapOvr>
  <mc:AlternateContent xmlns:mc="http://schemas.openxmlformats.org/markup-compatibility/2006" xmlns:p14="http://schemas.microsoft.com/office/powerpoint/2010/main">
    <mc:Choice Requires="p14">
      <p:transition spd="slow" p14:dur="2000" advTm="40473"/>
    </mc:Choice>
    <mc:Fallback xmlns="">
      <p:transition spd="slow" advTm="4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4BB3F-75CF-6A5D-EBD7-253E724984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5F421A-DFC6-D46D-66D2-A07692B80470}"/>
              </a:ext>
            </a:extLst>
          </p:cNvPr>
          <p:cNvSpPr>
            <a:spLocks noGrp="1"/>
          </p:cNvSpPr>
          <p:nvPr>
            <p:ph idx="1"/>
          </p:nvPr>
        </p:nvSpPr>
        <p:spPr/>
        <p:txBody>
          <a:bodyPr/>
          <a:lstStyle/>
          <a:p>
            <a:r>
              <a:rPr lang="en-US" dirty="0"/>
              <a:t>In case of California –</a:t>
            </a:r>
            <a:br>
              <a:rPr lang="en-US" dirty="0"/>
            </a:br>
            <a:br>
              <a:rPr lang="en-US" dirty="0"/>
            </a:br>
            <a:r>
              <a:rPr lang="en-US" dirty="0"/>
              <a:t>All the products bought are office supplies. This indicates, maybe there was no marketing, and it was indeed need of the hour, as there a lot of Tech-based companies.</a:t>
            </a:r>
            <a:br>
              <a:rPr lang="en-US" dirty="0"/>
            </a:br>
            <a:br>
              <a:rPr lang="en-US" dirty="0"/>
            </a:br>
            <a:r>
              <a:rPr lang="en-US" dirty="0"/>
              <a:t>Further, Better discounts and marketing can maybe increase sales in California and other western Tech based regions.</a:t>
            </a:r>
            <a:endParaRPr lang="en-IN" dirty="0"/>
          </a:p>
        </p:txBody>
      </p:sp>
      <p:pic>
        <p:nvPicPr>
          <p:cNvPr id="5" name="Video 4">
            <a:hlinkClick r:id="" action="ppaction://media"/>
            <a:extLst>
              <a:ext uri="{FF2B5EF4-FFF2-40B4-BE49-F238E27FC236}">
                <a16:creationId xmlns:a16="http://schemas.microsoft.com/office/drawing/2014/main" id="{D3C924D8-669D-E457-D315-EADE4FC787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022666"/>
      </p:ext>
    </p:extLst>
  </p:cSld>
  <p:clrMapOvr>
    <a:masterClrMapping/>
  </p:clrMapOvr>
  <mc:AlternateContent xmlns:mc="http://schemas.openxmlformats.org/markup-compatibility/2006" xmlns:p14="http://schemas.microsoft.com/office/powerpoint/2010/main">
    <mc:Choice Requires="p14">
      <p:transition spd="slow" p14:dur="2000" advTm="29138"/>
    </mc:Choice>
    <mc:Fallback xmlns="">
      <p:transition spd="slow" advTm="29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DE1C2A4-07AC-4931-BB55-109C585A57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8" name="Straight Connector 27">
              <a:extLst>
                <a:ext uri="{FF2B5EF4-FFF2-40B4-BE49-F238E27FC236}">
                  <a16:creationId xmlns:a16="http://schemas.microsoft.com/office/drawing/2014/main" id="{62F4E679-EE44-4368-A9DB-0885B3833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6000" y="581055"/>
              <a:ext cx="4520" cy="569565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4936CF5-3DDC-44F6-9C3D-659B31F82E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 name="Straight Connector 29">
                <a:extLst>
                  <a:ext uri="{FF2B5EF4-FFF2-40B4-BE49-F238E27FC236}">
                    <a16:creationId xmlns:a16="http://schemas.microsoft.com/office/drawing/2014/main" id="{8EA52A28-303F-4B8C-A110-BF8EDC1398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93429-1971-4E78-AAC7-4D8EE5BEC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F7FC5C-1A57-437E-9E66-1F9755817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2A2E1E-5A55-4724-9E05-1EB4F20D2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25160E3E-33D3-5F6E-201C-CE8DE950DD2D}"/>
              </a:ext>
            </a:extLst>
          </p:cNvPr>
          <p:cNvSpPr>
            <a:spLocks noGrp="1"/>
          </p:cNvSpPr>
          <p:nvPr>
            <p:ph type="title"/>
          </p:nvPr>
        </p:nvSpPr>
        <p:spPr>
          <a:xfrm>
            <a:off x="838200" y="780429"/>
            <a:ext cx="4933950" cy="1543185"/>
          </a:xfrm>
        </p:spPr>
        <p:txBody>
          <a:bodyPr>
            <a:normAutofit/>
          </a:bodyPr>
          <a:lstStyle/>
          <a:p>
            <a:r>
              <a:rPr lang="en-US" dirty="0"/>
              <a:t>Trend in California</a:t>
            </a:r>
            <a:endParaRPr lang="en-IN" dirty="0"/>
          </a:p>
        </p:txBody>
      </p:sp>
      <p:sp>
        <p:nvSpPr>
          <p:cNvPr id="3" name="Content Placeholder 2">
            <a:extLst>
              <a:ext uri="{FF2B5EF4-FFF2-40B4-BE49-F238E27FC236}">
                <a16:creationId xmlns:a16="http://schemas.microsoft.com/office/drawing/2014/main" id="{0385E6E4-5C4A-C934-20A6-E589EA41F74F}"/>
              </a:ext>
            </a:extLst>
          </p:cNvPr>
          <p:cNvSpPr>
            <a:spLocks noGrp="1"/>
          </p:cNvSpPr>
          <p:nvPr>
            <p:ph idx="1"/>
          </p:nvPr>
        </p:nvSpPr>
        <p:spPr>
          <a:xfrm>
            <a:off x="838200" y="2434196"/>
            <a:ext cx="4933950" cy="3430575"/>
          </a:xfrm>
        </p:spPr>
        <p:txBody>
          <a:bodyPr>
            <a:normAutofit/>
          </a:bodyPr>
          <a:lstStyle/>
          <a:p>
            <a:r>
              <a:rPr lang="en-US" dirty="0"/>
              <a:t>Also, to understand how the business is doing over time, plotted the Trend of Orders placed with time (2014 - 2017)</a:t>
            </a:r>
          </a:p>
          <a:p>
            <a:r>
              <a:rPr lang="en-US" dirty="0"/>
              <a:t>Conclusion: </a:t>
            </a:r>
            <a:br>
              <a:rPr lang="en-US" dirty="0"/>
            </a:br>
            <a:br>
              <a:rPr lang="en-US" dirty="0"/>
            </a:br>
            <a:r>
              <a:rPr lang="en-US" dirty="0"/>
              <a:t>– Sales gradually Increasing over time.</a:t>
            </a:r>
            <a:br>
              <a:rPr lang="en-US" dirty="0"/>
            </a:br>
            <a:r>
              <a:rPr lang="en-US" dirty="0"/>
              <a:t>- Continue with current ways of promoting the products.</a:t>
            </a:r>
          </a:p>
          <a:p>
            <a:pPr marL="0" indent="0">
              <a:buNone/>
            </a:pPr>
            <a:endParaRPr lang="en-IN" dirty="0"/>
          </a:p>
        </p:txBody>
      </p:sp>
      <p:pic>
        <p:nvPicPr>
          <p:cNvPr id="5" name="Picture 4">
            <a:extLst>
              <a:ext uri="{FF2B5EF4-FFF2-40B4-BE49-F238E27FC236}">
                <a16:creationId xmlns:a16="http://schemas.microsoft.com/office/drawing/2014/main" id="{971703CC-F6FF-561B-ED62-21DE1212F066}"/>
              </a:ext>
            </a:extLst>
          </p:cNvPr>
          <p:cNvPicPr>
            <a:picLocks noChangeAspect="1"/>
          </p:cNvPicPr>
          <p:nvPr/>
        </p:nvPicPr>
        <p:blipFill>
          <a:blip r:embed="rId5"/>
          <a:stretch>
            <a:fillRect/>
          </a:stretch>
        </p:blipFill>
        <p:spPr>
          <a:xfrm>
            <a:off x="6710009" y="730577"/>
            <a:ext cx="4222363" cy="2586198"/>
          </a:xfrm>
          <a:prstGeom prst="rect">
            <a:avLst/>
          </a:prstGeom>
        </p:spPr>
      </p:pic>
      <p:pic>
        <p:nvPicPr>
          <p:cNvPr id="7" name="Picture 6">
            <a:extLst>
              <a:ext uri="{FF2B5EF4-FFF2-40B4-BE49-F238E27FC236}">
                <a16:creationId xmlns:a16="http://schemas.microsoft.com/office/drawing/2014/main" id="{D183AB83-4515-BC65-8419-A484A6FFF94F}"/>
              </a:ext>
            </a:extLst>
          </p:cNvPr>
          <p:cNvPicPr>
            <a:picLocks noChangeAspect="1"/>
          </p:cNvPicPr>
          <p:nvPr/>
        </p:nvPicPr>
        <p:blipFill>
          <a:blip r:embed="rId6"/>
          <a:stretch>
            <a:fillRect/>
          </a:stretch>
        </p:blipFill>
        <p:spPr>
          <a:xfrm>
            <a:off x="6620170" y="3466475"/>
            <a:ext cx="4402040" cy="2586198"/>
          </a:xfrm>
          <a:prstGeom prst="rect">
            <a:avLst/>
          </a:prstGeom>
        </p:spPr>
      </p:pic>
      <p:pic>
        <p:nvPicPr>
          <p:cNvPr id="6" name="Video 5">
            <a:hlinkClick r:id="" action="ppaction://media"/>
            <a:extLst>
              <a:ext uri="{FF2B5EF4-FFF2-40B4-BE49-F238E27FC236}">
                <a16:creationId xmlns:a16="http://schemas.microsoft.com/office/drawing/2014/main" id="{CAA06CEB-36F7-2114-0994-779637CFA7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7025714"/>
      </p:ext>
    </p:extLst>
  </p:cSld>
  <p:clrMapOvr>
    <a:masterClrMapping/>
  </p:clrMapOvr>
  <mc:AlternateContent xmlns:mc="http://schemas.openxmlformats.org/markup-compatibility/2006" xmlns:p14="http://schemas.microsoft.com/office/powerpoint/2010/main">
    <mc:Choice Requires="p14">
      <p:transition spd="slow" p14:dur="2000" advTm="27099"/>
    </mc:Choice>
    <mc:Fallback xmlns="">
      <p:transition spd="slow" advTm="2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E13B4-BF08-7E46-1CB3-63B6EA48C43B}"/>
              </a:ext>
            </a:extLst>
          </p:cNvPr>
          <p:cNvSpPr>
            <a:spLocks noGrp="1"/>
          </p:cNvSpPr>
          <p:nvPr>
            <p:ph type="title"/>
          </p:nvPr>
        </p:nvSpPr>
        <p:spPr>
          <a:xfrm>
            <a:off x="838200" y="727323"/>
            <a:ext cx="3798436" cy="1914277"/>
          </a:xfrm>
        </p:spPr>
        <p:txBody>
          <a:bodyPr anchor="b">
            <a:normAutofit/>
          </a:bodyPr>
          <a:lstStyle/>
          <a:p>
            <a:r>
              <a:rPr lang="en-US" dirty="0"/>
              <a:t>Exploratory Data Analysis</a:t>
            </a:r>
            <a:endParaRPr lang="en-IN" dirty="0"/>
          </a:p>
        </p:txBody>
      </p:sp>
      <p:sp>
        <p:nvSpPr>
          <p:cNvPr id="3" name="Content Placeholder 2">
            <a:extLst>
              <a:ext uri="{FF2B5EF4-FFF2-40B4-BE49-F238E27FC236}">
                <a16:creationId xmlns:a16="http://schemas.microsoft.com/office/drawing/2014/main" id="{E737502E-FD8F-AF77-60D7-B1130EDB989A}"/>
              </a:ext>
            </a:extLst>
          </p:cNvPr>
          <p:cNvSpPr>
            <a:spLocks noGrp="1"/>
          </p:cNvSpPr>
          <p:nvPr>
            <p:ph idx="1"/>
          </p:nvPr>
        </p:nvSpPr>
        <p:spPr>
          <a:xfrm>
            <a:off x="838200" y="2788920"/>
            <a:ext cx="3798436" cy="3388042"/>
          </a:xfrm>
        </p:spPr>
        <p:txBody>
          <a:bodyPr>
            <a:normAutofit/>
          </a:bodyPr>
          <a:lstStyle/>
          <a:p>
            <a:pPr marL="0" indent="0">
              <a:buNone/>
            </a:pPr>
            <a:r>
              <a:rPr lang="en-US" dirty="0"/>
              <a:t>Is there any region wise trend in how products are bought?</a:t>
            </a:r>
          </a:p>
        </p:txBody>
      </p:sp>
      <p:grpSp>
        <p:nvGrpSpPr>
          <p:cNvPr id="40" name="Group 39">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41" name="Straight Connector 40">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40CA383B-1E66-9ED5-4E88-E10D5B241730}"/>
              </a:ext>
            </a:extLst>
          </p:cNvPr>
          <p:cNvPicPr>
            <a:picLocks noChangeAspect="1"/>
          </p:cNvPicPr>
          <p:nvPr/>
        </p:nvPicPr>
        <p:blipFill>
          <a:blip r:embed="rId5"/>
          <a:stretch>
            <a:fillRect/>
          </a:stretch>
        </p:blipFill>
        <p:spPr>
          <a:xfrm>
            <a:off x="5472647" y="1548706"/>
            <a:ext cx="5830480" cy="3760659"/>
          </a:xfrm>
          <a:prstGeom prst="rect">
            <a:avLst/>
          </a:prstGeom>
        </p:spPr>
      </p:pic>
      <p:pic>
        <p:nvPicPr>
          <p:cNvPr id="5" name="Video 4">
            <a:hlinkClick r:id="" action="ppaction://media"/>
            <a:extLst>
              <a:ext uri="{FF2B5EF4-FFF2-40B4-BE49-F238E27FC236}">
                <a16:creationId xmlns:a16="http://schemas.microsoft.com/office/drawing/2014/main" id="{D4C00903-8002-5757-3F28-049B22E0CCF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0415024"/>
      </p:ext>
    </p:extLst>
  </p:cSld>
  <p:clrMapOvr>
    <a:masterClrMapping/>
  </p:clrMapOvr>
  <mc:AlternateContent xmlns:mc="http://schemas.openxmlformats.org/markup-compatibility/2006" xmlns:p14="http://schemas.microsoft.com/office/powerpoint/2010/main">
    <mc:Choice Requires="p14">
      <p:transition spd="slow" p14:dur="2000" advTm="18307"/>
    </mc:Choice>
    <mc:Fallback xmlns="">
      <p:transition spd="slow" advTm="18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3EFA-9BF0-0035-6420-FAA9F03BE1A9}"/>
              </a:ext>
            </a:extLst>
          </p:cNvPr>
          <p:cNvSpPr>
            <a:spLocks noGrp="1"/>
          </p:cNvSpPr>
          <p:nvPr>
            <p:ph type="title"/>
          </p:nvPr>
        </p:nvSpPr>
        <p:spPr/>
        <p:txBody>
          <a:bodyPr>
            <a:normAutofit fontScale="90000"/>
          </a:bodyPr>
          <a:lstStyle/>
          <a:p>
            <a:r>
              <a:rPr lang="en-US" dirty="0"/>
              <a:t>Hypothesis </a:t>
            </a:r>
            <a:br>
              <a:rPr lang="en-US" dirty="0"/>
            </a:br>
            <a:r>
              <a:rPr lang="en-US" sz="2400" dirty="0"/>
              <a:t>Average Total Sales of Western region = Average Total Sales of Eastern region</a:t>
            </a:r>
            <a:r>
              <a:rPr lang="en-US" sz="4400" dirty="0"/>
              <a:t>.</a:t>
            </a:r>
            <a:endParaRPr lang="en-IN" dirty="0"/>
          </a:p>
        </p:txBody>
      </p:sp>
      <p:sp>
        <p:nvSpPr>
          <p:cNvPr id="3" name="Content Placeholder 2">
            <a:extLst>
              <a:ext uri="{FF2B5EF4-FFF2-40B4-BE49-F238E27FC236}">
                <a16:creationId xmlns:a16="http://schemas.microsoft.com/office/drawing/2014/main" id="{68A7E515-0DAA-B19A-3E2F-8B6A92A104C8}"/>
              </a:ext>
            </a:extLst>
          </p:cNvPr>
          <p:cNvSpPr>
            <a:spLocks noGrp="1"/>
          </p:cNvSpPr>
          <p:nvPr>
            <p:ph idx="1"/>
          </p:nvPr>
        </p:nvSpPr>
        <p:spPr/>
        <p:txBody>
          <a:bodyPr/>
          <a:lstStyle/>
          <a:p>
            <a:r>
              <a:rPr lang="en-US" dirty="0"/>
              <a:t>So we can put up a Hypothesis that Total Average sales in both western and eastern regions can be similar.</a:t>
            </a:r>
          </a:p>
          <a:p>
            <a:r>
              <a:rPr lang="en-US" dirty="0"/>
              <a:t>As per the Test, we found that it is true and </a:t>
            </a:r>
            <a:r>
              <a:rPr lang="en-US" b="1" dirty="0"/>
              <a:t>accept the hypothesis</a:t>
            </a:r>
            <a:r>
              <a:rPr lang="en-US" dirty="0"/>
              <a:t>.</a:t>
            </a:r>
            <a:br>
              <a:rPr lang="en-US" dirty="0"/>
            </a:br>
            <a:r>
              <a:rPr lang="en-US" dirty="0"/>
              <a:t>The Eastern and Western regions should be treated similarly in product sales, implementing marketing influences from the Western region and considering them as a single region. </a:t>
            </a:r>
          </a:p>
          <a:p>
            <a:r>
              <a:rPr lang="en-US" dirty="0"/>
              <a:t>The same can be plotted to be found similar</a:t>
            </a:r>
            <a:br>
              <a:rPr lang="en-US" dirty="0"/>
            </a:br>
            <a:endParaRPr lang="en-US" dirty="0"/>
          </a:p>
          <a:p>
            <a:endParaRPr lang="en-IN" dirty="0"/>
          </a:p>
        </p:txBody>
      </p:sp>
      <p:pic>
        <p:nvPicPr>
          <p:cNvPr id="5" name="Video 4">
            <a:hlinkClick r:id="" action="ppaction://media"/>
            <a:extLst>
              <a:ext uri="{FF2B5EF4-FFF2-40B4-BE49-F238E27FC236}">
                <a16:creationId xmlns:a16="http://schemas.microsoft.com/office/drawing/2014/main" id="{0C326283-AF72-CCBF-7BEA-AB76A63FC9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1882136"/>
      </p:ext>
    </p:extLst>
  </p:cSld>
  <p:clrMapOvr>
    <a:masterClrMapping/>
  </p:clrMapOvr>
  <mc:AlternateContent xmlns:mc="http://schemas.openxmlformats.org/markup-compatibility/2006" xmlns:p14="http://schemas.microsoft.com/office/powerpoint/2010/main">
    <mc:Choice Requires="p14">
      <p:transition spd="slow" p14:dur="2000" advTm="34676"/>
    </mc:Choice>
    <mc:Fallback xmlns="">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E13B4-BF08-7E46-1CB3-63B6EA48C43B}"/>
              </a:ext>
            </a:extLst>
          </p:cNvPr>
          <p:cNvSpPr>
            <a:spLocks noGrp="1"/>
          </p:cNvSpPr>
          <p:nvPr>
            <p:ph type="title"/>
          </p:nvPr>
        </p:nvSpPr>
        <p:spPr>
          <a:xfrm>
            <a:off x="838200" y="727323"/>
            <a:ext cx="3798436" cy="1914277"/>
          </a:xfrm>
        </p:spPr>
        <p:txBody>
          <a:bodyPr anchor="b">
            <a:normAutofit/>
          </a:bodyPr>
          <a:lstStyle/>
          <a:p>
            <a:r>
              <a:rPr lang="en-US" dirty="0"/>
              <a:t>Exploratory Data Analysis</a:t>
            </a:r>
            <a:endParaRPr lang="en-IN" dirty="0"/>
          </a:p>
        </p:txBody>
      </p:sp>
      <p:sp>
        <p:nvSpPr>
          <p:cNvPr id="3" name="Content Placeholder 2">
            <a:extLst>
              <a:ext uri="{FF2B5EF4-FFF2-40B4-BE49-F238E27FC236}">
                <a16:creationId xmlns:a16="http://schemas.microsoft.com/office/drawing/2014/main" id="{E737502E-FD8F-AF77-60D7-B1130EDB989A}"/>
              </a:ext>
            </a:extLst>
          </p:cNvPr>
          <p:cNvSpPr>
            <a:spLocks noGrp="1"/>
          </p:cNvSpPr>
          <p:nvPr>
            <p:ph idx="1"/>
          </p:nvPr>
        </p:nvSpPr>
        <p:spPr>
          <a:xfrm>
            <a:off x="838200" y="2788920"/>
            <a:ext cx="3798436" cy="3388042"/>
          </a:xfrm>
        </p:spPr>
        <p:txBody>
          <a:bodyPr>
            <a:normAutofit/>
          </a:bodyPr>
          <a:lstStyle/>
          <a:p>
            <a:pPr marL="0" indent="0">
              <a:buNone/>
            </a:pPr>
            <a:r>
              <a:rPr lang="en-US" dirty="0"/>
              <a:t>For each region, what has been the Total Sales for the Orders placed?</a:t>
            </a:r>
            <a:br>
              <a:rPr lang="en-US" dirty="0"/>
            </a:br>
            <a:endParaRPr lang="en-US" dirty="0"/>
          </a:p>
        </p:txBody>
      </p:sp>
      <p:grpSp>
        <p:nvGrpSpPr>
          <p:cNvPr id="53" name="Group 5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54" name="Straight Connector 53">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F7FB00D0-B87C-8B21-7719-08D6AFB53035}"/>
              </a:ext>
            </a:extLst>
          </p:cNvPr>
          <p:cNvPicPr>
            <a:picLocks noChangeAspect="1"/>
          </p:cNvPicPr>
          <p:nvPr/>
        </p:nvPicPr>
        <p:blipFill>
          <a:blip r:embed="rId3"/>
          <a:stretch>
            <a:fillRect/>
          </a:stretch>
        </p:blipFill>
        <p:spPr>
          <a:xfrm>
            <a:off x="5472647" y="1563283"/>
            <a:ext cx="5830480" cy="3731506"/>
          </a:xfrm>
          <a:prstGeom prst="rect">
            <a:avLst/>
          </a:prstGeom>
        </p:spPr>
      </p:pic>
    </p:spTree>
    <p:extLst>
      <p:ext uri="{BB962C8B-B14F-4D97-AF65-F5344CB8AC3E}">
        <p14:creationId xmlns:p14="http://schemas.microsoft.com/office/powerpoint/2010/main" val="378181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E13B4-BF08-7E46-1CB3-63B6EA48C43B}"/>
              </a:ext>
            </a:extLst>
          </p:cNvPr>
          <p:cNvSpPr>
            <a:spLocks noGrp="1"/>
          </p:cNvSpPr>
          <p:nvPr>
            <p:ph type="title"/>
          </p:nvPr>
        </p:nvSpPr>
        <p:spPr>
          <a:xfrm>
            <a:off x="838200" y="727323"/>
            <a:ext cx="3798436" cy="1914277"/>
          </a:xfrm>
        </p:spPr>
        <p:txBody>
          <a:bodyPr anchor="b">
            <a:normAutofit/>
          </a:bodyPr>
          <a:lstStyle/>
          <a:p>
            <a:r>
              <a:rPr lang="en-US" dirty="0"/>
              <a:t>Exploratory Data Analysis</a:t>
            </a:r>
            <a:endParaRPr lang="en-IN" dirty="0"/>
          </a:p>
        </p:txBody>
      </p:sp>
      <p:sp>
        <p:nvSpPr>
          <p:cNvPr id="3" name="Content Placeholder 2">
            <a:extLst>
              <a:ext uri="{FF2B5EF4-FFF2-40B4-BE49-F238E27FC236}">
                <a16:creationId xmlns:a16="http://schemas.microsoft.com/office/drawing/2014/main" id="{E737502E-FD8F-AF77-60D7-B1130EDB989A}"/>
              </a:ext>
            </a:extLst>
          </p:cNvPr>
          <p:cNvSpPr>
            <a:spLocks noGrp="1"/>
          </p:cNvSpPr>
          <p:nvPr>
            <p:ph idx="1"/>
          </p:nvPr>
        </p:nvSpPr>
        <p:spPr>
          <a:xfrm>
            <a:off x="838200" y="2788920"/>
            <a:ext cx="3798436" cy="3388042"/>
          </a:xfrm>
        </p:spPr>
        <p:txBody>
          <a:bodyPr>
            <a:normAutofit/>
          </a:bodyPr>
          <a:lstStyle/>
          <a:p>
            <a:pPr marL="0" indent="0">
              <a:buNone/>
            </a:pPr>
            <a:r>
              <a:rPr lang="en-US" dirty="0"/>
              <a:t>which category of products had most sales ?</a:t>
            </a:r>
          </a:p>
        </p:txBody>
      </p:sp>
      <p:grpSp>
        <p:nvGrpSpPr>
          <p:cNvPr id="79" name="Group 78">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80" name="Straight Connector 79">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9E919BC-B53B-E417-17F8-FFA3901BAC01}"/>
              </a:ext>
            </a:extLst>
          </p:cNvPr>
          <p:cNvPicPr>
            <a:picLocks noChangeAspect="1"/>
          </p:cNvPicPr>
          <p:nvPr/>
        </p:nvPicPr>
        <p:blipFill>
          <a:blip r:embed="rId3"/>
          <a:stretch>
            <a:fillRect/>
          </a:stretch>
        </p:blipFill>
        <p:spPr>
          <a:xfrm>
            <a:off x="5472647" y="1585147"/>
            <a:ext cx="5830480" cy="3687777"/>
          </a:xfrm>
          <a:prstGeom prst="rect">
            <a:avLst/>
          </a:prstGeom>
        </p:spPr>
      </p:pic>
    </p:spTree>
    <p:extLst>
      <p:ext uri="{BB962C8B-B14F-4D97-AF65-F5344CB8AC3E}">
        <p14:creationId xmlns:p14="http://schemas.microsoft.com/office/powerpoint/2010/main" val="14945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4594-2EFC-2927-DCDB-201A56F56CC2}"/>
              </a:ext>
            </a:extLst>
          </p:cNvPr>
          <p:cNvSpPr>
            <a:spLocks noGrp="1"/>
          </p:cNvSpPr>
          <p:nvPr>
            <p:ph type="title"/>
          </p:nvPr>
        </p:nvSpPr>
        <p:spPr/>
        <p:txBody>
          <a:bodyPr>
            <a:normAutofit/>
          </a:bodyPr>
          <a:lstStyle/>
          <a:p>
            <a:r>
              <a:rPr lang="en-US" dirty="0"/>
              <a:t>Hypothesis : </a:t>
            </a:r>
            <a:br>
              <a:rPr lang="en-US" dirty="0"/>
            </a:br>
            <a:r>
              <a:rPr lang="en-US" sz="2200" dirty="0"/>
              <a:t>Average Total Sales of Technology = Average Total Sales of Office Supplies.</a:t>
            </a:r>
            <a:endParaRPr lang="en-IN" sz="2200" dirty="0"/>
          </a:p>
        </p:txBody>
      </p:sp>
      <p:sp>
        <p:nvSpPr>
          <p:cNvPr id="3" name="Content Placeholder 2">
            <a:extLst>
              <a:ext uri="{FF2B5EF4-FFF2-40B4-BE49-F238E27FC236}">
                <a16:creationId xmlns:a16="http://schemas.microsoft.com/office/drawing/2014/main" id="{4CCF620D-C31D-2660-381E-0F1EA2A6B86D}"/>
              </a:ext>
            </a:extLst>
          </p:cNvPr>
          <p:cNvSpPr>
            <a:spLocks noGrp="1"/>
          </p:cNvSpPr>
          <p:nvPr>
            <p:ph idx="1"/>
          </p:nvPr>
        </p:nvSpPr>
        <p:spPr/>
        <p:txBody>
          <a:bodyPr>
            <a:normAutofit/>
          </a:bodyPr>
          <a:lstStyle/>
          <a:p>
            <a:r>
              <a:rPr lang="en-US" sz="1600" dirty="0"/>
              <a:t>From above plot, we can see that the total sales for Technology and Office Supplies are somewhat similar</a:t>
            </a:r>
          </a:p>
          <a:p>
            <a:r>
              <a:rPr lang="en-US" sz="1600" dirty="0"/>
              <a:t>So, we can put up a Hypothesis that Total Average sales in both categories to be similar.</a:t>
            </a:r>
          </a:p>
          <a:p>
            <a:r>
              <a:rPr lang="en-US" sz="1600" dirty="0"/>
              <a:t>As per the Test, we found that it is False and </a:t>
            </a:r>
            <a:r>
              <a:rPr lang="en-US" sz="1600" b="1" dirty="0"/>
              <a:t>Rejected the hypothesis.</a:t>
            </a:r>
            <a:br>
              <a:rPr lang="en-US" sz="1600" b="1" dirty="0"/>
            </a:br>
            <a:r>
              <a:rPr lang="en-US" sz="1600" dirty="0"/>
              <a:t>The Technology and Office Supplies play a significant role in determining the sales and hence are 2 separate categories.</a:t>
            </a:r>
          </a:p>
          <a:p>
            <a:r>
              <a:rPr lang="en-US" sz="1600" dirty="0"/>
              <a:t>we cannot generalize them to say that the average of each category is same. Hence business must take utmost care when strategizing on how to sell those products.</a:t>
            </a:r>
          </a:p>
          <a:p>
            <a:endParaRPr lang="en-IN" sz="1600" dirty="0"/>
          </a:p>
        </p:txBody>
      </p:sp>
    </p:spTree>
    <p:extLst>
      <p:ext uri="{BB962C8B-B14F-4D97-AF65-F5344CB8AC3E}">
        <p14:creationId xmlns:p14="http://schemas.microsoft.com/office/powerpoint/2010/main" val="155832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4594-2EFC-2927-DCDB-201A56F56CC2}"/>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4CCF620D-C31D-2660-381E-0F1EA2A6B86D}"/>
              </a:ext>
            </a:extLst>
          </p:cNvPr>
          <p:cNvSpPr>
            <a:spLocks noGrp="1"/>
          </p:cNvSpPr>
          <p:nvPr>
            <p:ph idx="1"/>
          </p:nvPr>
        </p:nvSpPr>
        <p:spPr/>
        <p:txBody>
          <a:bodyPr>
            <a:normAutofit fontScale="92500" lnSpcReduction="10000"/>
          </a:bodyPr>
          <a:lstStyle/>
          <a:p>
            <a:pPr algn="l">
              <a:buFont typeface="+mj-lt"/>
              <a:buAutoNum type="arabicPeriod"/>
            </a:pPr>
            <a:r>
              <a:rPr lang="en-US" dirty="0"/>
              <a:t>Consider promoting products in California, especially office supplies, to attract tech-focused clients; if the current strategy is successful, maintain it, but explore discounts on slow sales days for overall growth.</a:t>
            </a:r>
          </a:p>
          <a:p>
            <a:pPr algn="l">
              <a:buFont typeface="+mj-lt"/>
              <a:buAutoNum type="arabicPeriod"/>
            </a:pPr>
            <a:r>
              <a:rPr lang="en-US" dirty="0"/>
              <a:t>The increasing trend in total sales in California suggests continuing the current marketing strategy, which has not negatively impacted sales or profits over the years; explore occasional discounts for additional sales growth.</a:t>
            </a:r>
          </a:p>
          <a:p>
            <a:pPr algn="l">
              <a:buFont typeface="+mj-lt"/>
              <a:buAutoNum type="arabicPeriod"/>
            </a:pPr>
            <a:r>
              <a:rPr lang="en-US" dirty="0"/>
              <a:t>Accepting the Null Hypothesis for Western and Eastern regions indicates similar sales patterns, supporting a unified marketing approach; treating both regions as a single entity encourages streamlined business strategies for efficiency.</a:t>
            </a:r>
          </a:p>
          <a:p>
            <a:pPr algn="l">
              <a:buFont typeface="+mj-lt"/>
              <a:buAutoNum type="arabicPeriod"/>
            </a:pPr>
            <a:r>
              <a:rPr lang="en-US" dirty="0"/>
              <a:t>Statistical evidence emphasizes the significance of each product category in total sales, urging careful consideration of regional needs; marketing strategies should be tailored based on the importance of specific categories in different regions.</a:t>
            </a:r>
          </a:p>
          <a:p>
            <a:endParaRPr lang="en-IN" dirty="0"/>
          </a:p>
        </p:txBody>
      </p:sp>
    </p:spTree>
    <p:extLst>
      <p:ext uri="{BB962C8B-B14F-4D97-AF65-F5344CB8AC3E}">
        <p14:creationId xmlns:p14="http://schemas.microsoft.com/office/powerpoint/2010/main" val="633091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4594-2EFC-2927-DCDB-201A56F56CC2}"/>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4CCF620D-C31D-2660-381E-0F1EA2A6B86D}"/>
              </a:ext>
            </a:extLst>
          </p:cNvPr>
          <p:cNvSpPr>
            <a:spLocks noGrp="1"/>
          </p:cNvSpPr>
          <p:nvPr>
            <p:ph idx="1"/>
          </p:nvPr>
        </p:nvSpPr>
        <p:spPr/>
        <p:txBody>
          <a:bodyPr>
            <a:normAutofit/>
          </a:bodyPr>
          <a:lstStyle/>
          <a:p>
            <a:pPr algn="l">
              <a:buFont typeface="+mj-lt"/>
              <a:buAutoNum type="arabicPeriod"/>
            </a:pPr>
            <a:r>
              <a:rPr lang="en-US" dirty="0"/>
              <a:t>Consider promoting products in California, especially office supplies, to attract tech-focused clients; if the current strategy is successful, maintain it, but explore discounts on slow sales days for overall growth.</a:t>
            </a:r>
          </a:p>
          <a:p>
            <a:pPr algn="l">
              <a:buFont typeface="+mj-lt"/>
              <a:buAutoNum type="arabicPeriod"/>
            </a:pPr>
            <a:r>
              <a:rPr lang="en-US" dirty="0"/>
              <a:t>The increasing trend in total sales in California suggests continuing the current marketing strategy, which has not negatively impacted sales or profits over the years; explore occasional discounts for additional sales growth.</a:t>
            </a:r>
          </a:p>
          <a:p>
            <a:pPr algn="l">
              <a:buFont typeface="+mj-lt"/>
              <a:buAutoNum type="arabicPeriod"/>
            </a:pPr>
            <a:r>
              <a:rPr lang="en-US" dirty="0"/>
              <a:t>Accepting the Null Hypothesis for Western and Eastern regions indicates similar sales patterns, supporting a unified marketing approach; treating both regions as a single entity encourages streamlined business strategies for efficiency.</a:t>
            </a:r>
          </a:p>
        </p:txBody>
      </p:sp>
      <p:pic>
        <p:nvPicPr>
          <p:cNvPr id="5" name="Video 4">
            <a:hlinkClick r:id="" action="ppaction://media"/>
            <a:extLst>
              <a:ext uri="{FF2B5EF4-FFF2-40B4-BE49-F238E27FC236}">
                <a16:creationId xmlns:a16="http://schemas.microsoft.com/office/drawing/2014/main" id="{9C31CFF0-83AE-597A-D4A0-299A5BFFAB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9790085"/>
      </p:ext>
    </p:extLst>
  </p:cSld>
  <p:clrMapOvr>
    <a:masterClrMapping/>
  </p:clrMapOvr>
  <mc:AlternateContent xmlns:mc="http://schemas.openxmlformats.org/markup-compatibility/2006" xmlns:p14="http://schemas.microsoft.com/office/powerpoint/2010/main">
    <mc:Choice Requires="p14">
      <p:transition spd="slow" p14:dur="2000" advTm="51375"/>
    </mc:Choice>
    <mc:Fallback xmlns="">
      <p:transition spd="slow" advTm="51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E441-D329-C780-3647-8DEB067C4C7C}"/>
              </a:ext>
            </a:extLst>
          </p:cNvPr>
          <p:cNvSpPr>
            <a:spLocks noGrp="1"/>
          </p:cNvSpPr>
          <p:nvPr>
            <p:ph type="title"/>
          </p:nvPr>
        </p:nvSpPr>
        <p:spPr>
          <a:xfrm>
            <a:off x="2024743" y="2240437"/>
            <a:ext cx="10515600" cy="1325563"/>
          </a:xfrm>
        </p:spPr>
        <p:txBody>
          <a:bodyPr/>
          <a:lstStyle/>
          <a:p>
            <a:r>
              <a:rPr lang="en-US" dirty="0"/>
              <a:t>APPENDIX</a:t>
            </a:r>
            <a:endParaRPr lang="en-IN" dirty="0"/>
          </a:p>
        </p:txBody>
      </p:sp>
      <p:pic>
        <p:nvPicPr>
          <p:cNvPr id="4" name="Video 3">
            <a:hlinkClick r:id="" action="ppaction://media"/>
            <a:extLst>
              <a:ext uri="{FF2B5EF4-FFF2-40B4-BE49-F238E27FC236}">
                <a16:creationId xmlns:a16="http://schemas.microsoft.com/office/drawing/2014/main" id="{7F8CF7B4-6B5C-18DF-132E-0538E9AF0A0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612034"/>
      </p:ext>
    </p:extLst>
  </p:cSld>
  <p:clrMapOvr>
    <a:masterClrMapping/>
  </p:clrMapOvr>
  <mc:AlternateContent xmlns:mc="http://schemas.openxmlformats.org/markup-compatibility/2006" xmlns:p14="http://schemas.microsoft.com/office/powerpoint/2010/main">
    <mc:Choice Requires="p14">
      <p:transition spd="slow" p14:dur="2000" advTm="879"/>
    </mc:Choice>
    <mc:Fallback xmlns="">
      <p:transition spd="slow" advTm="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2C9E-65B0-6E12-34D0-BF5D8BD3D830}"/>
              </a:ext>
            </a:extLst>
          </p:cNvPr>
          <p:cNvSpPr>
            <a:spLocks noGrp="1"/>
          </p:cNvSpPr>
          <p:nvPr>
            <p:ph type="title"/>
          </p:nvPr>
        </p:nvSpPr>
        <p:spPr/>
        <p:txBody>
          <a:bodyPr/>
          <a:lstStyle/>
          <a:p>
            <a:r>
              <a:rPr lang="en-US" dirty="0"/>
              <a:t>Index</a:t>
            </a:r>
            <a:endParaRPr lang="en-IN" dirty="0"/>
          </a:p>
        </p:txBody>
      </p:sp>
      <p:sp>
        <p:nvSpPr>
          <p:cNvPr id="3" name="Content Placeholder 2">
            <a:extLst>
              <a:ext uri="{FF2B5EF4-FFF2-40B4-BE49-F238E27FC236}">
                <a16:creationId xmlns:a16="http://schemas.microsoft.com/office/drawing/2014/main" id="{70132365-86CE-746B-6F9D-DC6C07F120BB}"/>
              </a:ext>
            </a:extLst>
          </p:cNvPr>
          <p:cNvSpPr>
            <a:spLocks noGrp="1"/>
          </p:cNvSpPr>
          <p:nvPr>
            <p:ph idx="1"/>
          </p:nvPr>
        </p:nvSpPr>
        <p:spPr/>
        <p:txBody>
          <a:bodyPr/>
          <a:lstStyle/>
          <a:p>
            <a:r>
              <a:rPr lang="en-US" dirty="0"/>
              <a:t>Purpose of analysis </a:t>
            </a:r>
          </a:p>
          <a:p>
            <a:r>
              <a:rPr lang="en-US" dirty="0"/>
              <a:t>Data Documentation</a:t>
            </a:r>
          </a:p>
          <a:p>
            <a:r>
              <a:rPr lang="en-US" dirty="0"/>
              <a:t>Exploratory Data Analysis</a:t>
            </a:r>
          </a:p>
          <a:p>
            <a:r>
              <a:rPr lang="en-US" dirty="0"/>
              <a:t>Trend (Time Series Analysis)</a:t>
            </a:r>
          </a:p>
          <a:p>
            <a:r>
              <a:rPr lang="en-US" dirty="0"/>
              <a:t>Hypothesis</a:t>
            </a:r>
          </a:p>
          <a:p>
            <a:r>
              <a:rPr lang="en-US" dirty="0"/>
              <a:t>Conclusion</a:t>
            </a:r>
            <a:endParaRPr lang="en-IN" dirty="0"/>
          </a:p>
        </p:txBody>
      </p:sp>
      <p:pic>
        <p:nvPicPr>
          <p:cNvPr id="8" name="Video 7">
            <a:hlinkClick r:id="" action="ppaction://media"/>
            <a:extLst>
              <a:ext uri="{FF2B5EF4-FFF2-40B4-BE49-F238E27FC236}">
                <a16:creationId xmlns:a16="http://schemas.microsoft.com/office/drawing/2014/main" id="{99A5B802-8237-7E0E-70D0-B3DD8D814F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3845815"/>
      </p:ext>
    </p:extLst>
  </p:cSld>
  <p:clrMapOvr>
    <a:masterClrMapping/>
  </p:clrMapOvr>
  <mc:AlternateContent xmlns:mc="http://schemas.openxmlformats.org/markup-compatibility/2006" xmlns:p14="http://schemas.microsoft.com/office/powerpoint/2010/main">
    <mc:Choice Requires="p14">
      <p:transition spd="slow" p14:dur="2000" advTm="10139"/>
    </mc:Choice>
    <mc:Fallback xmlns="">
      <p:transition spd="slow" advTm="10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1DF1-563E-99D1-14BD-F744811222B1}"/>
              </a:ext>
            </a:extLst>
          </p:cNvPr>
          <p:cNvSpPr>
            <a:spLocks noGrp="1"/>
          </p:cNvSpPr>
          <p:nvPr>
            <p:ph type="title"/>
          </p:nvPr>
        </p:nvSpPr>
        <p:spPr>
          <a:xfrm>
            <a:off x="838200" y="727324"/>
            <a:ext cx="10515600" cy="829334"/>
          </a:xfrm>
        </p:spPr>
        <p:txBody>
          <a:bodyPr/>
          <a:lstStyle/>
          <a:p>
            <a:r>
              <a:rPr lang="en-US" dirty="0"/>
              <a:t>Dataset - </a:t>
            </a:r>
            <a:endParaRPr lang="en-IN" dirty="0"/>
          </a:p>
        </p:txBody>
      </p:sp>
      <p:sp>
        <p:nvSpPr>
          <p:cNvPr id="3" name="Content Placeholder 2">
            <a:extLst>
              <a:ext uri="{FF2B5EF4-FFF2-40B4-BE49-F238E27FC236}">
                <a16:creationId xmlns:a16="http://schemas.microsoft.com/office/drawing/2014/main" id="{06B69045-CA7F-04AB-5280-B5D5D4D30EF5}"/>
              </a:ext>
            </a:extLst>
          </p:cNvPr>
          <p:cNvSpPr>
            <a:spLocks noGrp="1"/>
          </p:cNvSpPr>
          <p:nvPr>
            <p:ph idx="1"/>
          </p:nvPr>
        </p:nvSpPr>
        <p:spPr>
          <a:xfrm>
            <a:off x="838200" y="1556658"/>
            <a:ext cx="10515600" cy="4454528"/>
          </a:xfrm>
        </p:spPr>
        <p:txBody>
          <a:bodyPr>
            <a:normAutofit/>
          </a:bodyPr>
          <a:lstStyle/>
          <a:p>
            <a:r>
              <a:rPr lang="en-US" sz="2000" dirty="0"/>
              <a:t>It has about 21 columns containing information of each order placed by a customer</a:t>
            </a:r>
            <a:br>
              <a:rPr lang="en-US" sz="2000" dirty="0"/>
            </a:br>
            <a:r>
              <a:rPr lang="en-US" sz="1800" dirty="0"/>
              <a:t>&gt; Ship Mode - Same day: &gt;=0 days , First class: &gt;=2 days , Second class: &gt;=3 days , Standard class: &gt;= 5 days .</a:t>
            </a:r>
            <a:br>
              <a:rPr lang="en-US" sz="1800" dirty="0"/>
            </a:br>
            <a:r>
              <a:rPr lang="en-US" sz="1800" dirty="0"/>
              <a:t>&gt; Segment - product sector (Consumer, Corporate and Home Office)</a:t>
            </a:r>
            <a:br>
              <a:rPr lang="en-US" sz="1800" dirty="0"/>
            </a:br>
            <a:r>
              <a:rPr lang="en-US" sz="1800" dirty="0"/>
              <a:t>&gt; Country – only 1 i.e. United States (redundant data)</a:t>
            </a:r>
            <a:br>
              <a:rPr lang="en-US" sz="1800" dirty="0"/>
            </a:br>
            <a:r>
              <a:rPr lang="en-US" sz="1800" dirty="0"/>
              <a:t>&gt; City -  data records about 531 cities.</a:t>
            </a:r>
            <a:br>
              <a:rPr lang="en-US" sz="1800" dirty="0"/>
            </a:br>
            <a:r>
              <a:rPr lang="en-US" sz="1800" dirty="0"/>
              <a:t>&gt; State - 49 states in this dataset.</a:t>
            </a:r>
            <a:br>
              <a:rPr lang="en-US" sz="1800" dirty="0"/>
            </a:br>
            <a:r>
              <a:rPr lang="en-US" sz="1800" dirty="0"/>
              <a:t>&gt; Postal Code - 631 postal codes present in the dataset</a:t>
            </a:r>
            <a:br>
              <a:rPr lang="en-US" sz="1800" dirty="0"/>
            </a:br>
            <a:r>
              <a:rPr lang="en-US" sz="1800" dirty="0"/>
              <a:t>&gt; Region - 4 regions in the dataset. i.e. South, West, Central and East</a:t>
            </a:r>
            <a:br>
              <a:rPr lang="en-US" sz="1800" dirty="0"/>
            </a:br>
            <a:r>
              <a:rPr lang="en-US" sz="1800" dirty="0"/>
              <a:t>&gt; Category - 3 categories i.e. Furniture, Office Supplies and Technology</a:t>
            </a:r>
            <a:br>
              <a:rPr lang="en-US" sz="1800" dirty="0"/>
            </a:br>
            <a:r>
              <a:rPr lang="en-US" sz="1800" dirty="0"/>
              <a:t>&gt; Sub-Category - 17 sub-categories, they are - Bookcases, Chairs, Labels, Tables, Storage, Furnishings, Art,    Phones, Binders, Appliances, Paper, Accessories, Envelopes, Fasteners, Supplies, Machines, Copiers.</a:t>
            </a:r>
            <a:br>
              <a:rPr lang="en-US" sz="1800" dirty="0"/>
            </a:br>
            <a:r>
              <a:rPr lang="en-US" sz="1800" dirty="0"/>
              <a:t>&gt; Order Date - 1237 unique order dates, over the years order have increased</a:t>
            </a:r>
            <a:endParaRPr lang="en-US" dirty="0"/>
          </a:p>
          <a:p>
            <a:endParaRPr lang="en-IN" dirty="0"/>
          </a:p>
          <a:p>
            <a:endParaRPr lang="en-IN" dirty="0"/>
          </a:p>
        </p:txBody>
      </p:sp>
      <p:pic>
        <p:nvPicPr>
          <p:cNvPr id="5" name="Video 4">
            <a:hlinkClick r:id="" action="ppaction://media"/>
            <a:extLst>
              <a:ext uri="{FF2B5EF4-FFF2-40B4-BE49-F238E27FC236}">
                <a16:creationId xmlns:a16="http://schemas.microsoft.com/office/drawing/2014/main" id="{005F7684-5536-FD93-6A08-5D1E7FBA10D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2703884"/>
      </p:ext>
    </p:extLst>
  </p:cSld>
  <p:clrMapOvr>
    <a:masterClrMapping/>
  </p:clrMapOvr>
  <mc:AlternateContent xmlns:mc="http://schemas.openxmlformats.org/markup-compatibility/2006" xmlns:p14="http://schemas.microsoft.com/office/powerpoint/2010/main">
    <mc:Choice Requires="p14">
      <p:transition spd="slow" p14:dur="2000" advTm="2007"/>
    </mc:Choice>
    <mc:Fallback xmlns="">
      <p:transition spd="slow" advTm="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1955BC-F1B9-B5E7-378A-9761B0C1D48C}"/>
              </a:ext>
            </a:extLst>
          </p:cNvPr>
          <p:cNvSpPr>
            <a:spLocks noGrp="1"/>
          </p:cNvSpPr>
          <p:nvPr>
            <p:ph idx="1"/>
          </p:nvPr>
        </p:nvSpPr>
        <p:spPr>
          <a:xfrm>
            <a:off x="838200" y="805543"/>
            <a:ext cx="10515600" cy="5205643"/>
          </a:xfrm>
        </p:spPr>
        <p:txBody>
          <a:bodyPr>
            <a:normAutofit lnSpcReduction="10000"/>
          </a:bodyPr>
          <a:lstStyle/>
          <a:p>
            <a:pPr marL="0" indent="0">
              <a:lnSpc>
                <a:spcPct val="150000"/>
              </a:lnSpc>
              <a:buNone/>
            </a:pPr>
            <a:r>
              <a:rPr lang="en-US" sz="1800" dirty="0"/>
              <a:t>&gt;Order ID – Unique order identification number</a:t>
            </a:r>
            <a:br>
              <a:rPr lang="en-US" sz="1800" dirty="0"/>
            </a:br>
            <a:r>
              <a:rPr lang="en-US" sz="1800" dirty="0"/>
              <a:t>&gt; Ship Date - 1334 unique dates when shipping took place.</a:t>
            </a:r>
          </a:p>
          <a:p>
            <a:pPr marL="0" indent="0">
              <a:buNone/>
            </a:pPr>
            <a:r>
              <a:rPr lang="en-US" sz="1800" dirty="0"/>
              <a:t>&gt;Customer ID – There are 793 customers in the Superstore dataset.</a:t>
            </a:r>
          </a:p>
          <a:p>
            <a:pPr marL="0" indent="0">
              <a:buNone/>
            </a:pPr>
            <a:r>
              <a:rPr lang="en-US" sz="1800" dirty="0"/>
              <a:t>&gt; Customer Name - Count of Customer.ID and Customer. Name match i.e. 793, which states that data is not having issues. Because each Customer ID / Name is unique.</a:t>
            </a:r>
          </a:p>
          <a:p>
            <a:pPr marL="0" indent="0">
              <a:buNone/>
            </a:pPr>
            <a:r>
              <a:rPr lang="en-US" sz="1800" dirty="0"/>
              <a:t>&gt; Product Name </a:t>
            </a:r>
          </a:p>
          <a:p>
            <a:pPr marL="0" indent="0">
              <a:buNone/>
            </a:pPr>
            <a:r>
              <a:rPr lang="en-US" sz="1800" dirty="0"/>
              <a:t>&gt; Product ID :-1862 Unique Products are purchased in the orders placed, this can be figured from the unique id of each.</a:t>
            </a:r>
          </a:p>
          <a:p>
            <a:pPr marL="0" indent="0">
              <a:buNone/>
            </a:pPr>
            <a:r>
              <a:rPr lang="en-US" sz="1800" dirty="0"/>
              <a:t>&gt; Sales - It is the price. Having a range starting from $0.444 to $22638.480</a:t>
            </a:r>
          </a:p>
          <a:p>
            <a:pPr marL="0" indent="0">
              <a:buNone/>
            </a:pPr>
            <a:r>
              <a:rPr lang="en-US" sz="1800" dirty="0"/>
              <a:t>&gt; Profit - It is the profit earned from the product. Can also indicate loss with a negative sign. Having a range -6599.978 to 8399.976</a:t>
            </a:r>
          </a:p>
          <a:p>
            <a:pPr marL="0" indent="0">
              <a:buNone/>
            </a:pPr>
            <a:r>
              <a:rPr lang="en-US" sz="1800" dirty="0"/>
              <a:t>&gt; Discount - Discount given for the product purchased, range starts from 0 to 0.8. </a:t>
            </a:r>
          </a:p>
          <a:p>
            <a:pPr marL="0" indent="0">
              <a:buNone/>
            </a:pPr>
            <a:r>
              <a:rPr lang="en-US" sz="1800" dirty="0"/>
              <a:t>&gt; Quantity - The quantity of products bought, range starts from 1 to 14.</a:t>
            </a:r>
            <a:endParaRPr lang="en-IN" sz="1800" dirty="0"/>
          </a:p>
          <a:p>
            <a:pPr marL="0" indent="0">
              <a:buNone/>
            </a:pPr>
            <a:endParaRPr lang="en-US" dirty="0"/>
          </a:p>
          <a:p>
            <a:endParaRPr lang="en-IN" dirty="0"/>
          </a:p>
        </p:txBody>
      </p:sp>
      <p:pic>
        <p:nvPicPr>
          <p:cNvPr id="4" name="Video 3">
            <a:hlinkClick r:id="" action="ppaction://media"/>
            <a:extLst>
              <a:ext uri="{FF2B5EF4-FFF2-40B4-BE49-F238E27FC236}">
                <a16:creationId xmlns:a16="http://schemas.microsoft.com/office/drawing/2014/main" id="{09DE21B7-97C6-F15E-9AFD-BD6AD2A5F0A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6175706"/>
      </p:ext>
    </p:extLst>
  </p:cSld>
  <p:clrMapOvr>
    <a:masterClrMapping/>
  </p:clrMapOvr>
  <mc:AlternateContent xmlns:mc="http://schemas.openxmlformats.org/markup-compatibility/2006" xmlns:p14="http://schemas.microsoft.com/office/powerpoint/2010/main">
    <mc:Choice Requires="p14">
      <p:transition spd="slow" p14:dur="2000" advTm="1978"/>
    </mc:Choice>
    <mc:Fallback xmlns="">
      <p:transition spd="slow" advTm="1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78BE-0BEE-4F43-C37C-ADAAD8385722}"/>
              </a:ext>
            </a:extLst>
          </p:cNvPr>
          <p:cNvSpPr>
            <a:spLocks noGrp="1"/>
          </p:cNvSpPr>
          <p:nvPr>
            <p:ph type="title"/>
          </p:nvPr>
        </p:nvSpPr>
        <p:spPr/>
        <p:txBody>
          <a:bodyPr/>
          <a:lstStyle/>
          <a:p>
            <a:r>
              <a:rPr lang="en-US" dirty="0"/>
              <a:t>Data Transformation</a:t>
            </a:r>
            <a:endParaRPr lang="en-IN" dirty="0"/>
          </a:p>
        </p:txBody>
      </p:sp>
      <p:sp>
        <p:nvSpPr>
          <p:cNvPr id="3" name="Content Placeholder 2">
            <a:extLst>
              <a:ext uri="{FF2B5EF4-FFF2-40B4-BE49-F238E27FC236}">
                <a16:creationId xmlns:a16="http://schemas.microsoft.com/office/drawing/2014/main" id="{3563478E-5E0F-DEE2-5FCC-43473186F01E}"/>
              </a:ext>
            </a:extLst>
          </p:cNvPr>
          <p:cNvSpPr>
            <a:spLocks noGrp="1"/>
          </p:cNvSpPr>
          <p:nvPr>
            <p:ph idx="1"/>
          </p:nvPr>
        </p:nvSpPr>
        <p:spPr/>
        <p:txBody>
          <a:bodyPr>
            <a:normAutofit/>
          </a:bodyPr>
          <a:lstStyle/>
          <a:p>
            <a:r>
              <a:rPr lang="en-US" dirty="0"/>
              <a:t>The data didn’t require much cleaning. As there were no duplicate rows.</a:t>
            </a:r>
          </a:p>
          <a:p>
            <a:r>
              <a:rPr lang="en-US" dirty="0"/>
              <a:t>Only few things that were required to be done – </a:t>
            </a:r>
            <a:br>
              <a:rPr lang="en-US" dirty="0"/>
            </a:br>
            <a:r>
              <a:rPr lang="en-US" dirty="0"/>
              <a:t>1. To understand the unique value of each column,  pre-processing was done.  Calculated the distinct count and unique values.</a:t>
            </a:r>
            <a:br>
              <a:rPr lang="en-US" dirty="0"/>
            </a:br>
            <a:r>
              <a:rPr lang="en-US" dirty="0"/>
              <a:t>2. </a:t>
            </a:r>
            <a:r>
              <a:rPr lang="en-IN" dirty="0"/>
              <a:t>Further, data type of certain columns like Order Date and Ship Date were transformed from &lt;char&gt; to &lt;date&gt;.</a:t>
            </a:r>
          </a:p>
        </p:txBody>
      </p:sp>
      <p:pic>
        <p:nvPicPr>
          <p:cNvPr id="5" name="Video 4">
            <a:hlinkClick r:id="" action="ppaction://media"/>
            <a:extLst>
              <a:ext uri="{FF2B5EF4-FFF2-40B4-BE49-F238E27FC236}">
                <a16:creationId xmlns:a16="http://schemas.microsoft.com/office/drawing/2014/main" id="{E2403D8A-1F8A-91E4-3906-8AF2EA4AF54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0978458"/>
      </p:ext>
    </p:extLst>
  </p:cSld>
  <p:clrMapOvr>
    <a:masterClrMapping/>
  </p:clrMapOvr>
  <mc:AlternateContent xmlns:mc="http://schemas.openxmlformats.org/markup-compatibility/2006" xmlns:p14="http://schemas.microsoft.com/office/powerpoint/2010/main">
    <mc:Choice Requires="p14">
      <p:transition spd="slow" p14:dur="2000" advTm="3640"/>
    </mc:Choice>
    <mc:Fallback xmlns="">
      <p:transition spd="slow" advTm="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F620D-C31D-2660-381E-0F1EA2A6B86D}"/>
              </a:ext>
            </a:extLst>
          </p:cNvPr>
          <p:cNvSpPr>
            <a:spLocks noGrp="1"/>
          </p:cNvSpPr>
          <p:nvPr>
            <p:ph idx="1"/>
          </p:nvPr>
        </p:nvSpPr>
        <p:spPr>
          <a:xfrm>
            <a:off x="838200" y="1676400"/>
            <a:ext cx="10515600" cy="4489552"/>
          </a:xfrm>
        </p:spPr>
        <p:txBody>
          <a:bodyPr>
            <a:normAutofit fontScale="92500" lnSpcReduction="10000"/>
          </a:bodyPr>
          <a:lstStyle/>
          <a:p>
            <a:r>
              <a:rPr lang="en-US" dirty="0"/>
              <a:t>In order for any business, to expand their store in various regions. They need to understand which region has higher power in purchasing products? And how the sales are being affected by it?</a:t>
            </a:r>
          </a:p>
          <a:p>
            <a:r>
              <a:rPr lang="en-US" dirty="0"/>
              <a:t>For the same purpose, from the of EDA. We can say that overall Total sales for East and Western </a:t>
            </a:r>
            <a:r>
              <a:rPr lang="en-US" dirty="0" err="1"/>
              <a:t>resion</a:t>
            </a:r>
            <a:r>
              <a:rPr lang="en-US" dirty="0"/>
              <a:t> is somewhat similar. </a:t>
            </a:r>
          </a:p>
          <a:p>
            <a:r>
              <a:rPr lang="en-US" dirty="0"/>
              <a:t>Hence a Hypothesis Test can be done over the 2 of the Regions, to prove if Regions must be considered one while targeting sales? If certain tactics works on East then West should also try implementing it as their average sales as similar considering the background of people living there.</a:t>
            </a:r>
          </a:p>
          <a:p>
            <a:r>
              <a:rPr lang="en-US" dirty="0"/>
              <a:t>The reason for picking Western and Eastern regions are -  </a:t>
            </a:r>
            <a:br>
              <a:rPr lang="en-US" dirty="0"/>
            </a:br>
            <a:r>
              <a:rPr lang="en-US" dirty="0"/>
              <a:t>* West contains California is a Tech based area with lot of companies, that purchase office supplies and tech stuff. </a:t>
            </a:r>
            <a:br>
              <a:rPr lang="en-US" dirty="0"/>
            </a:br>
            <a:r>
              <a:rPr lang="en-US" dirty="0"/>
              <a:t>*Same with Eastern region containing New York etc.</a:t>
            </a:r>
            <a:br>
              <a:rPr lang="en-US" dirty="0"/>
            </a:br>
            <a:r>
              <a:rPr lang="en-US" dirty="0"/>
              <a:t>* Also cost of living in those regions is high, so people can afford such stuffs, even if the products have high price.</a:t>
            </a:r>
          </a:p>
          <a:p>
            <a:r>
              <a:rPr lang="en-US" dirty="0"/>
              <a:t>Demand for those Regions wouldn’t go away in long run.</a:t>
            </a:r>
          </a:p>
        </p:txBody>
      </p:sp>
      <p:sp>
        <p:nvSpPr>
          <p:cNvPr id="2" name="Title 1">
            <a:extLst>
              <a:ext uri="{FF2B5EF4-FFF2-40B4-BE49-F238E27FC236}">
                <a16:creationId xmlns:a16="http://schemas.microsoft.com/office/drawing/2014/main" id="{06D135CB-C6A1-F36D-0040-E4CED73B88A5}"/>
              </a:ext>
            </a:extLst>
          </p:cNvPr>
          <p:cNvSpPr txBox="1">
            <a:spLocks/>
          </p:cNvSpPr>
          <p:nvPr/>
        </p:nvSpPr>
        <p:spPr>
          <a:xfrm>
            <a:off x="838200" y="564037"/>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a:lstStyle>
          <a:p>
            <a:r>
              <a:rPr lang="en-US" dirty="0"/>
              <a:t>Hypothesis 1 (West and East Region sales) </a:t>
            </a:r>
            <a:endParaRPr lang="en-IN" dirty="0"/>
          </a:p>
        </p:txBody>
      </p:sp>
      <p:pic>
        <p:nvPicPr>
          <p:cNvPr id="5" name="Video 4">
            <a:hlinkClick r:id="" action="ppaction://media"/>
            <a:extLst>
              <a:ext uri="{FF2B5EF4-FFF2-40B4-BE49-F238E27FC236}">
                <a16:creationId xmlns:a16="http://schemas.microsoft.com/office/drawing/2014/main" id="{D784650F-7CB1-598C-0A1F-B26D00A5D9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9607202"/>
      </p:ext>
    </p:extLst>
  </p:cSld>
  <p:clrMapOvr>
    <a:masterClrMapping/>
  </p:clrMapOvr>
  <mc:AlternateContent xmlns:mc="http://schemas.openxmlformats.org/markup-compatibility/2006" xmlns:p14="http://schemas.microsoft.com/office/powerpoint/2010/main">
    <mc:Choice Requires="p14">
      <p:transition spd="slow" p14:dur="2000" advTm="970"/>
    </mc:Choice>
    <mc:Fallback xmlns="">
      <p:transition spd="slow" advTm="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F620D-C31D-2660-381E-0F1EA2A6B86D}"/>
              </a:ext>
            </a:extLst>
          </p:cNvPr>
          <p:cNvSpPr>
            <a:spLocks noGrp="1"/>
          </p:cNvSpPr>
          <p:nvPr>
            <p:ph idx="1"/>
          </p:nvPr>
        </p:nvSpPr>
        <p:spPr>
          <a:xfrm>
            <a:off x="838200" y="1676400"/>
            <a:ext cx="10515600" cy="4489552"/>
          </a:xfrm>
        </p:spPr>
        <p:txBody>
          <a:bodyPr>
            <a:normAutofit/>
          </a:bodyPr>
          <a:lstStyle/>
          <a:p>
            <a:r>
              <a:rPr lang="en-US" dirty="0"/>
              <a:t>In order for any business, to expand their store in various regions. They need to understand which category of products are being purchased by customer? And how the sales are being affected by it?</a:t>
            </a:r>
          </a:p>
          <a:p>
            <a:r>
              <a:rPr lang="en-US" dirty="0"/>
              <a:t>For the same purpose, from the previous slide of EDA. We can say that overall Total sales for each category is somewhat similar. </a:t>
            </a:r>
          </a:p>
          <a:p>
            <a:r>
              <a:rPr lang="en-US" dirty="0"/>
              <a:t>Hence a Hypothesis Test can be done over the 2 of the Categories say Technology and Office Supplies, to prove if category specific sales needs to be targeted or so?</a:t>
            </a:r>
          </a:p>
          <a:p>
            <a:r>
              <a:rPr lang="en-US" dirty="0"/>
              <a:t>The reason for picking Technology and Office Supplies are -  </a:t>
            </a:r>
            <a:br>
              <a:rPr lang="en-US" dirty="0"/>
            </a:br>
            <a:r>
              <a:rPr lang="en-US" dirty="0"/>
              <a:t>* Technology is widely being used by everyone all around the world (digital world). </a:t>
            </a:r>
            <a:br>
              <a:rPr lang="en-US" dirty="0"/>
            </a:br>
            <a:r>
              <a:rPr lang="en-US" dirty="0"/>
              <a:t>* Furniture as a lot of people are investing to buy homes/ start Offices.</a:t>
            </a:r>
          </a:p>
          <a:p>
            <a:r>
              <a:rPr lang="en-US" dirty="0"/>
              <a:t>Demand for those categories wouldn’t go away in long run.</a:t>
            </a:r>
          </a:p>
        </p:txBody>
      </p:sp>
      <p:sp>
        <p:nvSpPr>
          <p:cNvPr id="2" name="Title 1">
            <a:extLst>
              <a:ext uri="{FF2B5EF4-FFF2-40B4-BE49-F238E27FC236}">
                <a16:creationId xmlns:a16="http://schemas.microsoft.com/office/drawing/2014/main" id="{06D135CB-C6A1-F36D-0040-E4CED73B88A5}"/>
              </a:ext>
            </a:extLst>
          </p:cNvPr>
          <p:cNvSpPr txBox="1">
            <a:spLocks/>
          </p:cNvSpPr>
          <p:nvPr/>
        </p:nvSpPr>
        <p:spPr>
          <a:xfrm>
            <a:off x="838200" y="564037"/>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a:lstStyle>
          <a:p>
            <a:r>
              <a:rPr lang="en-US" dirty="0"/>
              <a:t>Hypothesis 2 </a:t>
            </a:r>
            <a:endParaRPr lang="en-IN" dirty="0"/>
          </a:p>
        </p:txBody>
      </p:sp>
      <p:pic>
        <p:nvPicPr>
          <p:cNvPr id="5" name="Video 4">
            <a:hlinkClick r:id="" action="ppaction://media"/>
            <a:extLst>
              <a:ext uri="{FF2B5EF4-FFF2-40B4-BE49-F238E27FC236}">
                <a16:creationId xmlns:a16="http://schemas.microsoft.com/office/drawing/2014/main" id="{3D148ECC-8E0D-73D6-2AF6-375EA09CF04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883127"/>
      </p:ext>
    </p:extLst>
  </p:cSld>
  <p:clrMapOvr>
    <a:masterClrMapping/>
  </p:clrMapOvr>
  <mc:AlternateContent xmlns:mc="http://schemas.openxmlformats.org/markup-compatibility/2006" xmlns:p14="http://schemas.microsoft.com/office/powerpoint/2010/main">
    <mc:Choice Requires="p14">
      <p:transition spd="slow" p14:dur="2000" advTm="1539"/>
    </mc:Choice>
    <mc:Fallback xmlns="">
      <p:transition spd="slow" advTm="1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E4D8-9809-448C-553C-1982848DCB42}"/>
              </a:ext>
            </a:extLst>
          </p:cNvPr>
          <p:cNvSpPr>
            <a:spLocks noGrp="1"/>
          </p:cNvSpPr>
          <p:nvPr>
            <p:ph type="title"/>
          </p:nvPr>
        </p:nvSpPr>
        <p:spPr>
          <a:xfrm>
            <a:off x="699052" y="349636"/>
            <a:ext cx="10515600" cy="1325563"/>
          </a:xfrm>
        </p:spPr>
        <p:txBody>
          <a:bodyPr>
            <a:normAutofit/>
          </a:bodyPr>
          <a:lstStyle/>
          <a:p>
            <a:r>
              <a:rPr lang="en-US" dirty="0"/>
              <a:t>Purpose of Analysis</a:t>
            </a:r>
            <a:endParaRPr lang="en-IN" dirty="0"/>
          </a:p>
        </p:txBody>
      </p:sp>
      <p:sp>
        <p:nvSpPr>
          <p:cNvPr id="3" name="Content Placeholder 2">
            <a:extLst>
              <a:ext uri="{FF2B5EF4-FFF2-40B4-BE49-F238E27FC236}">
                <a16:creationId xmlns:a16="http://schemas.microsoft.com/office/drawing/2014/main" id="{EEDB50CB-300A-C7B9-BB4E-F91BC3F735BC}"/>
              </a:ext>
            </a:extLst>
          </p:cNvPr>
          <p:cNvSpPr>
            <a:spLocks noGrp="1"/>
          </p:cNvSpPr>
          <p:nvPr>
            <p:ph idx="1"/>
          </p:nvPr>
        </p:nvSpPr>
        <p:spPr>
          <a:xfrm>
            <a:off x="1046922" y="1675199"/>
            <a:ext cx="10515600" cy="3821778"/>
          </a:xfrm>
        </p:spPr>
        <p:txBody>
          <a:bodyPr/>
          <a:lstStyle/>
          <a:p>
            <a:pPr marL="0" indent="0">
              <a:buNone/>
            </a:pPr>
            <a:r>
              <a:rPr lang="en-US" dirty="0"/>
              <a:t>Analyzing superstore data serves several purposes, and businesses engage in this practice to gain insights, make informed decisions, and optimize their operations. </a:t>
            </a:r>
            <a:br>
              <a:rPr lang="en-US" dirty="0"/>
            </a:br>
            <a:endParaRPr lang="en-US" dirty="0"/>
          </a:p>
          <a:p>
            <a:r>
              <a:rPr lang="en-IN" b="1" i="0" dirty="0">
                <a:effectLst/>
                <a:latin typeface="Söhne"/>
              </a:rPr>
              <a:t>Improving Sales and Revenue</a:t>
            </a:r>
          </a:p>
          <a:p>
            <a:r>
              <a:rPr lang="en-IN" b="1" i="0" dirty="0">
                <a:effectLst/>
                <a:latin typeface="Söhne"/>
              </a:rPr>
              <a:t>Enhancing Customer Experience</a:t>
            </a:r>
            <a:endParaRPr lang="en-IN" b="1" dirty="0">
              <a:latin typeface="Söhne"/>
            </a:endParaRPr>
          </a:p>
          <a:p>
            <a:r>
              <a:rPr lang="en-IN" b="1" i="0" dirty="0">
                <a:effectLst/>
                <a:latin typeface="Söhne"/>
              </a:rPr>
              <a:t>Competitive Analysis between Categories</a:t>
            </a:r>
          </a:p>
          <a:p>
            <a:r>
              <a:rPr lang="en-IN" b="1" i="0" dirty="0">
                <a:effectLst/>
                <a:latin typeface="Söhne"/>
              </a:rPr>
              <a:t>Supply Chain Optimization</a:t>
            </a:r>
          </a:p>
          <a:p>
            <a:r>
              <a:rPr lang="en-IN" b="1" i="0" dirty="0">
                <a:effectLst/>
                <a:latin typeface="Söhne"/>
              </a:rPr>
              <a:t>Market Basket Analysis</a:t>
            </a:r>
          </a:p>
          <a:p>
            <a:r>
              <a:rPr lang="en-IN" b="1" i="0" dirty="0">
                <a:effectLst/>
                <a:latin typeface="Söhne"/>
              </a:rPr>
              <a:t>Risk Management</a:t>
            </a:r>
            <a:endParaRPr lang="en-US" dirty="0"/>
          </a:p>
          <a:p>
            <a:endParaRPr lang="en-IN" dirty="0"/>
          </a:p>
        </p:txBody>
      </p:sp>
      <p:pic>
        <p:nvPicPr>
          <p:cNvPr id="5" name="Video 4">
            <a:hlinkClick r:id="" action="ppaction://media"/>
            <a:extLst>
              <a:ext uri="{FF2B5EF4-FFF2-40B4-BE49-F238E27FC236}">
                <a16:creationId xmlns:a16="http://schemas.microsoft.com/office/drawing/2014/main" id="{A32FBE55-7A73-7C64-3C3B-FAF3AC34A52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4853014"/>
      </p:ext>
    </p:extLst>
  </p:cSld>
  <p:clrMapOvr>
    <a:masterClrMapping/>
  </p:clrMapOvr>
  <mc:AlternateContent xmlns:mc="http://schemas.openxmlformats.org/markup-compatibility/2006" xmlns:p14="http://schemas.microsoft.com/office/powerpoint/2010/main">
    <mc:Choice Requires="p14">
      <p:transition spd="slow" p14:dur="2000" advTm="33061"/>
    </mc:Choice>
    <mc:Fallback xmlns="">
      <p:transition spd="slow" advTm="33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7B3B7-BF93-E84E-0D8A-B4938B58D954}"/>
              </a:ext>
            </a:extLst>
          </p:cNvPr>
          <p:cNvSpPr>
            <a:spLocks noGrp="1"/>
          </p:cNvSpPr>
          <p:nvPr>
            <p:ph idx="1"/>
          </p:nvPr>
        </p:nvSpPr>
        <p:spPr>
          <a:xfrm>
            <a:off x="838200" y="881743"/>
            <a:ext cx="10515600" cy="5129443"/>
          </a:xfrm>
        </p:spPr>
        <p:txBody>
          <a:bodyPr>
            <a:normAutofit/>
          </a:bodyPr>
          <a:lstStyle/>
          <a:p>
            <a:r>
              <a:rPr lang="en-US" dirty="0"/>
              <a:t>Focus through this project : </a:t>
            </a:r>
            <a:r>
              <a:rPr lang="en-US" b="1" dirty="0">
                <a:latin typeface="Söhne"/>
              </a:rPr>
              <a:t>To Increase Sales</a:t>
            </a:r>
            <a:br>
              <a:rPr lang="en-US" dirty="0"/>
            </a:br>
            <a:br>
              <a:rPr lang="en-US" dirty="0"/>
            </a:br>
            <a:r>
              <a:rPr lang="en-US" dirty="0"/>
              <a:t>   &gt;  to identify effective strategies to boost sales in a specific state, say state where the highest orders were placed. </a:t>
            </a:r>
            <a:br>
              <a:rPr lang="en-US" dirty="0"/>
            </a:br>
            <a:br>
              <a:rPr lang="en-US" dirty="0"/>
            </a:br>
            <a:r>
              <a:rPr lang="en-US" dirty="0"/>
              <a:t>   &gt;  to evaluate the company's sales over the years for the state and determines if any necessary changes are needed to enhance the sales performance.</a:t>
            </a:r>
            <a:br>
              <a:rPr lang="en-US" dirty="0"/>
            </a:br>
            <a:br>
              <a:rPr lang="en-US" dirty="0"/>
            </a:br>
            <a:r>
              <a:rPr lang="en-US" dirty="0"/>
              <a:t>   &gt;  to determine if different regions say East and West significantly influence sales trends and if the average sales for different Regions is consistent.</a:t>
            </a:r>
            <a:br>
              <a:rPr lang="en-US" dirty="0"/>
            </a:br>
            <a:r>
              <a:rPr lang="en-US" dirty="0"/>
              <a:t> </a:t>
            </a:r>
            <a:br>
              <a:rPr lang="en-US" dirty="0"/>
            </a:br>
            <a:r>
              <a:rPr lang="en-US" dirty="0"/>
              <a:t>   </a:t>
            </a:r>
            <a:endParaRPr lang="en-IN" dirty="0"/>
          </a:p>
        </p:txBody>
      </p:sp>
      <p:pic>
        <p:nvPicPr>
          <p:cNvPr id="4" name="Video 3">
            <a:hlinkClick r:id="" action="ppaction://media"/>
            <a:extLst>
              <a:ext uri="{FF2B5EF4-FFF2-40B4-BE49-F238E27FC236}">
                <a16:creationId xmlns:a16="http://schemas.microsoft.com/office/drawing/2014/main" id="{DC1E008B-6115-9366-9F65-BC793032332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7566168"/>
      </p:ext>
    </p:extLst>
  </p:cSld>
  <p:clrMapOvr>
    <a:masterClrMapping/>
  </p:clrMapOvr>
  <mc:AlternateContent xmlns:mc="http://schemas.openxmlformats.org/markup-compatibility/2006" xmlns:p14="http://schemas.microsoft.com/office/powerpoint/2010/main">
    <mc:Choice Requires="p14">
      <p:transition spd="slow" p14:dur="2000" advTm="36812"/>
    </mc:Choice>
    <mc:Fallback xmlns="">
      <p:transition spd="slow" advTm="36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0174-45B7-3440-F10D-E8341CE193D9}"/>
              </a:ext>
            </a:extLst>
          </p:cNvPr>
          <p:cNvSpPr>
            <a:spLocks noGrp="1"/>
          </p:cNvSpPr>
          <p:nvPr>
            <p:ph type="title"/>
          </p:nvPr>
        </p:nvSpPr>
        <p:spPr>
          <a:xfrm>
            <a:off x="939800" y="339395"/>
            <a:ext cx="10515600" cy="1325563"/>
          </a:xfrm>
        </p:spPr>
        <p:txBody>
          <a:bodyPr/>
          <a:lstStyle/>
          <a:p>
            <a:r>
              <a:rPr lang="en-US" dirty="0"/>
              <a:t>Data Documentation</a:t>
            </a:r>
            <a:endParaRPr lang="en-IN" dirty="0"/>
          </a:p>
        </p:txBody>
      </p:sp>
      <p:sp>
        <p:nvSpPr>
          <p:cNvPr id="3" name="Content Placeholder 2">
            <a:extLst>
              <a:ext uri="{FF2B5EF4-FFF2-40B4-BE49-F238E27FC236}">
                <a16:creationId xmlns:a16="http://schemas.microsoft.com/office/drawing/2014/main" id="{5022F6EC-1B7D-6DEC-2448-82024528813F}"/>
              </a:ext>
            </a:extLst>
          </p:cNvPr>
          <p:cNvSpPr>
            <a:spLocks noGrp="1"/>
          </p:cNvSpPr>
          <p:nvPr>
            <p:ph idx="1"/>
          </p:nvPr>
        </p:nvSpPr>
        <p:spPr>
          <a:xfrm>
            <a:off x="939800" y="1487055"/>
            <a:ext cx="10414000" cy="4710545"/>
          </a:xfrm>
        </p:spPr>
        <p:txBody>
          <a:bodyPr>
            <a:normAutofit/>
          </a:bodyPr>
          <a:lstStyle/>
          <a:p>
            <a:r>
              <a:rPr lang="en-US" dirty="0"/>
              <a:t>Dataset is a US Super Store Data for the years starting from 2014 – 2017. </a:t>
            </a:r>
          </a:p>
          <a:p>
            <a:r>
              <a:rPr lang="en-US" dirty="0"/>
              <a:t>It contains a lot of features, about 21.  But a few of them that would be used as per the goal are –</a:t>
            </a:r>
            <a:br>
              <a:rPr lang="en-US" dirty="0"/>
            </a:br>
            <a:r>
              <a:rPr lang="en-US" dirty="0" err="1"/>
              <a:t>i</a:t>
            </a:r>
            <a:r>
              <a:rPr lang="en-US" dirty="0"/>
              <a:t> .  State </a:t>
            </a:r>
            <a:br>
              <a:rPr lang="en-US" dirty="0"/>
            </a:br>
            <a:r>
              <a:rPr lang="en-US" dirty="0"/>
              <a:t>ii.  Sales</a:t>
            </a:r>
            <a:br>
              <a:rPr lang="en-US" dirty="0"/>
            </a:br>
            <a:r>
              <a:rPr lang="en-US" dirty="0"/>
              <a:t>iii. Region</a:t>
            </a:r>
            <a:br>
              <a:rPr lang="en-US" dirty="0"/>
            </a:br>
            <a:r>
              <a:rPr lang="en-US" dirty="0"/>
              <a:t>iv.  Category</a:t>
            </a:r>
          </a:p>
          <a:p>
            <a:r>
              <a:rPr lang="en-US" dirty="0"/>
              <a:t>They play a significant role to analyze and visualize the orders placed in the Store.</a:t>
            </a:r>
          </a:p>
          <a:p>
            <a:r>
              <a:rPr lang="en-IN" dirty="0"/>
              <a:t>To understand Data better, we can ask few questions.</a:t>
            </a:r>
          </a:p>
          <a:p>
            <a:pPr marL="0" indent="0">
              <a:buNone/>
            </a:pPr>
            <a:endParaRPr lang="en-US" dirty="0"/>
          </a:p>
        </p:txBody>
      </p:sp>
      <p:pic>
        <p:nvPicPr>
          <p:cNvPr id="5" name="Video 4">
            <a:hlinkClick r:id="" action="ppaction://media"/>
            <a:extLst>
              <a:ext uri="{FF2B5EF4-FFF2-40B4-BE49-F238E27FC236}">
                <a16:creationId xmlns:a16="http://schemas.microsoft.com/office/drawing/2014/main" id="{B079E778-15BE-8CAB-58B6-6D932033A6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3539616"/>
      </p:ext>
    </p:extLst>
  </p:cSld>
  <p:clrMapOvr>
    <a:masterClrMapping/>
  </p:clrMapOvr>
  <mc:AlternateContent xmlns:mc="http://schemas.openxmlformats.org/markup-compatibility/2006" xmlns:p14="http://schemas.microsoft.com/office/powerpoint/2010/main">
    <mc:Choice Requires="p14">
      <p:transition spd="slow" p14:dur="2000" advTm="38571"/>
    </mc:Choice>
    <mc:Fallback xmlns="">
      <p:transition spd="slow" advTm="38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83D4A2-4735-2C11-F327-436584EE2E6B}"/>
              </a:ext>
            </a:extLst>
          </p:cNvPr>
          <p:cNvSpPr>
            <a:spLocks noGrp="1"/>
          </p:cNvSpPr>
          <p:nvPr>
            <p:ph type="title"/>
          </p:nvPr>
        </p:nvSpPr>
        <p:spPr>
          <a:xfrm>
            <a:off x="838200" y="727323"/>
            <a:ext cx="3798436" cy="1914277"/>
          </a:xfrm>
        </p:spPr>
        <p:txBody>
          <a:bodyPr vert="horz" lIns="91440" tIns="45720" rIns="91440" bIns="45720" rtlCol="0" anchor="b">
            <a:normAutofit/>
          </a:bodyPr>
          <a:lstStyle/>
          <a:p>
            <a:r>
              <a:rPr lang="en-US"/>
              <a:t>Exploratory Data Analysis</a:t>
            </a:r>
          </a:p>
        </p:txBody>
      </p:sp>
      <p:sp>
        <p:nvSpPr>
          <p:cNvPr id="3" name="Content Placeholder 2">
            <a:extLst>
              <a:ext uri="{FF2B5EF4-FFF2-40B4-BE49-F238E27FC236}">
                <a16:creationId xmlns:a16="http://schemas.microsoft.com/office/drawing/2014/main" id="{2CC3082F-D535-EA41-B356-E3DF285458D5}"/>
              </a:ext>
            </a:extLst>
          </p:cNvPr>
          <p:cNvSpPr>
            <a:spLocks noGrp="1"/>
          </p:cNvSpPr>
          <p:nvPr>
            <p:ph idx="1"/>
          </p:nvPr>
        </p:nvSpPr>
        <p:spPr>
          <a:xfrm>
            <a:off x="838200" y="2788920"/>
            <a:ext cx="3798436" cy="3388042"/>
          </a:xfrm>
        </p:spPr>
        <p:txBody>
          <a:bodyPr vert="horz" lIns="91440" tIns="45720" rIns="91440" bIns="45720" rtlCol="0">
            <a:normAutofit/>
          </a:bodyPr>
          <a:lstStyle/>
          <a:p>
            <a:pPr marL="0" indent="0">
              <a:buNone/>
            </a:pPr>
            <a:r>
              <a:rPr lang="en-US" dirty="0"/>
              <a:t>which are the top 10 states that have purchased the products from the Superstore over the years 2014 - 2017?</a:t>
            </a:r>
          </a:p>
        </p:txBody>
      </p:sp>
      <p:grpSp>
        <p:nvGrpSpPr>
          <p:cNvPr id="53" name="Group 5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38" name="Straight Connector 37">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29E7233-16D3-2F79-25D2-DC44D4A68739}"/>
              </a:ext>
            </a:extLst>
          </p:cNvPr>
          <p:cNvPicPr>
            <a:picLocks noChangeAspect="1"/>
          </p:cNvPicPr>
          <p:nvPr/>
        </p:nvPicPr>
        <p:blipFill>
          <a:blip r:embed="rId4"/>
          <a:stretch>
            <a:fillRect/>
          </a:stretch>
        </p:blipFill>
        <p:spPr>
          <a:xfrm>
            <a:off x="5472647" y="1599723"/>
            <a:ext cx="5830480" cy="3658626"/>
          </a:xfrm>
          <a:prstGeom prst="rect">
            <a:avLst/>
          </a:prstGeom>
        </p:spPr>
      </p:pic>
      <p:pic>
        <p:nvPicPr>
          <p:cNvPr id="5" name="Video 4">
            <a:hlinkClick r:id="" action="ppaction://media"/>
            <a:extLst>
              <a:ext uri="{FF2B5EF4-FFF2-40B4-BE49-F238E27FC236}">
                <a16:creationId xmlns:a16="http://schemas.microsoft.com/office/drawing/2014/main" id="{E2069F12-8E01-E414-3FF3-D4C4F1504E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7028265"/>
      </p:ext>
    </p:extLst>
  </p:cSld>
  <p:clrMapOvr>
    <a:masterClrMapping/>
  </p:clrMapOvr>
  <mc:AlternateContent xmlns:mc="http://schemas.openxmlformats.org/markup-compatibility/2006" xmlns:p14="http://schemas.microsoft.com/office/powerpoint/2010/main">
    <mc:Choice Requires="p14">
      <p:transition spd="slow" p14:dur="2000" advTm="22449"/>
    </mc:Choice>
    <mc:Fallback xmlns="">
      <p:transition spd="slow" advTm="2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83D4A2-4735-2C11-F327-436584EE2E6B}"/>
              </a:ext>
            </a:extLst>
          </p:cNvPr>
          <p:cNvSpPr>
            <a:spLocks noGrp="1"/>
          </p:cNvSpPr>
          <p:nvPr>
            <p:ph type="title"/>
          </p:nvPr>
        </p:nvSpPr>
        <p:spPr>
          <a:xfrm>
            <a:off x="838200" y="727323"/>
            <a:ext cx="3798436" cy="1914277"/>
          </a:xfrm>
        </p:spPr>
        <p:txBody>
          <a:bodyPr vert="horz" lIns="91440" tIns="45720" rIns="91440" bIns="45720" rtlCol="0" anchor="b">
            <a:normAutofit/>
          </a:bodyPr>
          <a:lstStyle/>
          <a:p>
            <a:r>
              <a:rPr lang="en-US"/>
              <a:t>Exploratory Data Analysis</a:t>
            </a:r>
          </a:p>
        </p:txBody>
      </p:sp>
      <p:sp>
        <p:nvSpPr>
          <p:cNvPr id="3" name="Content Placeholder 2">
            <a:extLst>
              <a:ext uri="{FF2B5EF4-FFF2-40B4-BE49-F238E27FC236}">
                <a16:creationId xmlns:a16="http://schemas.microsoft.com/office/drawing/2014/main" id="{2CC3082F-D535-EA41-B356-E3DF285458D5}"/>
              </a:ext>
            </a:extLst>
          </p:cNvPr>
          <p:cNvSpPr>
            <a:spLocks noGrp="1"/>
          </p:cNvSpPr>
          <p:nvPr>
            <p:ph idx="1"/>
          </p:nvPr>
        </p:nvSpPr>
        <p:spPr>
          <a:xfrm>
            <a:off x="838200" y="2788920"/>
            <a:ext cx="3798436" cy="3388042"/>
          </a:xfrm>
        </p:spPr>
        <p:txBody>
          <a:bodyPr vert="horz" lIns="91440" tIns="45720" rIns="91440" bIns="45720" rtlCol="0">
            <a:normAutofit/>
          </a:bodyPr>
          <a:lstStyle/>
          <a:p>
            <a:pPr marL="0" indent="0">
              <a:buNone/>
            </a:pPr>
            <a:r>
              <a:rPr lang="en-US" dirty="0"/>
              <a:t>For 2017 alone, which are the top 10 states that have purchased the products?</a:t>
            </a:r>
          </a:p>
        </p:txBody>
      </p:sp>
      <p:grpSp>
        <p:nvGrpSpPr>
          <p:cNvPr id="62" name="Group 61">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63" name="Straight Connector 62">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1DC691D5-F447-F905-FC4C-DB6CF8FEFE8D}"/>
              </a:ext>
            </a:extLst>
          </p:cNvPr>
          <p:cNvPicPr>
            <a:picLocks noChangeAspect="1"/>
          </p:cNvPicPr>
          <p:nvPr/>
        </p:nvPicPr>
        <p:blipFill>
          <a:blip r:embed="rId4"/>
          <a:stretch>
            <a:fillRect/>
          </a:stretch>
        </p:blipFill>
        <p:spPr>
          <a:xfrm>
            <a:off x="5472647" y="1628876"/>
            <a:ext cx="5830480" cy="3600320"/>
          </a:xfrm>
          <a:prstGeom prst="rect">
            <a:avLst/>
          </a:prstGeom>
        </p:spPr>
      </p:pic>
      <p:pic>
        <p:nvPicPr>
          <p:cNvPr id="6" name="Video 5">
            <a:hlinkClick r:id="" action="ppaction://media"/>
            <a:extLst>
              <a:ext uri="{FF2B5EF4-FFF2-40B4-BE49-F238E27FC236}">
                <a16:creationId xmlns:a16="http://schemas.microsoft.com/office/drawing/2014/main" id="{6D97EE10-6D01-F1E6-8692-A8E18E09D69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0897057"/>
      </p:ext>
    </p:extLst>
  </p:cSld>
  <p:clrMapOvr>
    <a:masterClrMapping/>
  </p:clrMapOvr>
  <mc:AlternateContent xmlns:mc="http://schemas.openxmlformats.org/markup-compatibility/2006" xmlns:p14="http://schemas.microsoft.com/office/powerpoint/2010/main">
    <mc:Choice Requires="p14">
      <p:transition spd="slow" p14:dur="2000" advTm="18067"/>
    </mc:Choice>
    <mc:Fallback xmlns="">
      <p:transition spd="slow" advTm="1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D7C1C-BCD9-DDE7-3780-6A6A535D2E43}"/>
              </a:ext>
            </a:extLst>
          </p:cNvPr>
          <p:cNvSpPr>
            <a:spLocks noGrp="1"/>
          </p:cNvSpPr>
          <p:nvPr>
            <p:ph idx="1"/>
          </p:nvPr>
        </p:nvSpPr>
        <p:spPr/>
        <p:txBody>
          <a:bodyPr/>
          <a:lstStyle/>
          <a:p>
            <a:r>
              <a:rPr lang="en-US" dirty="0"/>
              <a:t>Irrespective of the year, we can see that the orders placed in California is the largest. </a:t>
            </a:r>
          </a:p>
          <a:p>
            <a:r>
              <a:rPr lang="en-US" dirty="0"/>
              <a:t>Check if any strategies were put in play ? </a:t>
            </a:r>
          </a:p>
          <a:p>
            <a:r>
              <a:rPr lang="en-US" dirty="0"/>
              <a:t>In order to check the same, we can ask the following question -</a:t>
            </a:r>
            <a:endParaRPr lang="en-IN" dirty="0"/>
          </a:p>
        </p:txBody>
      </p:sp>
      <p:pic>
        <p:nvPicPr>
          <p:cNvPr id="4" name="Video 3">
            <a:hlinkClick r:id="" action="ppaction://media"/>
            <a:extLst>
              <a:ext uri="{FF2B5EF4-FFF2-40B4-BE49-F238E27FC236}">
                <a16:creationId xmlns:a16="http://schemas.microsoft.com/office/drawing/2014/main" id="{A869B5B5-3300-2513-A924-CF5103D6A9B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1013226"/>
      </p:ext>
    </p:extLst>
  </p:cSld>
  <p:clrMapOvr>
    <a:masterClrMapping/>
  </p:clrMapOvr>
  <mc:AlternateContent xmlns:mc="http://schemas.openxmlformats.org/markup-compatibility/2006" xmlns:p14="http://schemas.microsoft.com/office/powerpoint/2010/main">
    <mc:Choice Requires="p14">
      <p:transition spd="slow" p14:dur="2000" advTm="5574"/>
    </mc:Choice>
    <mc:Fallback xmlns="">
      <p:transition spd="slow" advTm="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E13B4-BF08-7E46-1CB3-63B6EA48C43B}"/>
              </a:ext>
            </a:extLst>
          </p:cNvPr>
          <p:cNvSpPr>
            <a:spLocks noGrp="1"/>
          </p:cNvSpPr>
          <p:nvPr>
            <p:ph type="title"/>
          </p:nvPr>
        </p:nvSpPr>
        <p:spPr>
          <a:xfrm>
            <a:off x="838200" y="727323"/>
            <a:ext cx="3798436" cy="1914277"/>
          </a:xfrm>
        </p:spPr>
        <p:txBody>
          <a:bodyPr anchor="b">
            <a:normAutofit/>
          </a:bodyPr>
          <a:lstStyle/>
          <a:p>
            <a:r>
              <a:rPr lang="en-US" dirty="0"/>
              <a:t>Exploratory Data Analysis</a:t>
            </a:r>
            <a:endParaRPr lang="en-IN" dirty="0"/>
          </a:p>
        </p:txBody>
      </p:sp>
      <p:sp>
        <p:nvSpPr>
          <p:cNvPr id="3" name="Content Placeholder 2">
            <a:extLst>
              <a:ext uri="{FF2B5EF4-FFF2-40B4-BE49-F238E27FC236}">
                <a16:creationId xmlns:a16="http://schemas.microsoft.com/office/drawing/2014/main" id="{E737502E-FD8F-AF77-60D7-B1130EDB989A}"/>
              </a:ext>
            </a:extLst>
          </p:cNvPr>
          <p:cNvSpPr>
            <a:spLocks noGrp="1"/>
          </p:cNvSpPr>
          <p:nvPr>
            <p:ph idx="1"/>
          </p:nvPr>
        </p:nvSpPr>
        <p:spPr>
          <a:xfrm>
            <a:off x="838200" y="2788920"/>
            <a:ext cx="3798436" cy="3388042"/>
          </a:xfrm>
        </p:spPr>
        <p:txBody>
          <a:bodyPr>
            <a:normAutofit/>
          </a:bodyPr>
          <a:lstStyle/>
          <a:p>
            <a:r>
              <a:rPr lang="en-US" dirty="0"/>
              <a:t>Which sub-category of products were bought the most in California and what was the average discount for those?</a:t>
            </a:r>
            <a:br>
              <a:rPr lang="en-US" dirty="0"/>
            </a:br>
            <a:endParaRPr lang="en-US" dirty="0"/>
          </a:p>
          <a:p>
            <a:r>
              <a:rPr lang="en-US" dirty="0"/>
              <a:t>Which Category do these most purchased products lie in?</a:t>
            </a:r>
          </a:p>
        </p:txBody>
      </p:sp>
      <p:grpSp>
        <p:nvGrpSpPr>
          <p:cNvPr id="27" name="Group 26">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28" name="Straight Connector 27">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35C1F2DA-0511-3821-C15E-C103262E843C}"/>
              </a:ext>
            </a:extLst>
          </p:cNvPr>
          <p:cNvPicPr>
            <a:picLocks noChangeAspect="1"/>
          </p:cNvPicPr>
          <p:nvPr/>
        </p:nvPicPr>
        <p:blipFill>
          <a:blip r:embed="rId5"/>
          <a:stretch>
            <a:fillRect/>
          </a:stretch>
        </p:blipFill>
        <p:spPr>
          <a:xfrm>
            <a:off x="6843274" y="3906499"/>
            <a:ext cx="3119316" cy="2015330"/>
          </a:xfrm>
          <a:prstGeom prst="rect">
            <a:avLst/>
          </a:prstGeom>
        </p:spPr>
      </p:pic>
      <p:pic>
        <p:nvPicPr>
          <p:cNvPr id="13" name="Picture 12">
            <a:extLst>
              <a:ext uri="{FF2B5EF4-FFF2-40B4-BE49-F238E27FC236}">
                <a16:creationId xmlns:a16="http://schemas.microsoft.com/office/drawing/2014/main" id="{19CD1253-3188-C030-78B3-C17AC1B30D26}"/>
              </a:ext>
            </a:extLst>
          </p:cNvPr>
          <p:cNvPicPr>
            <a:picLocks noChangeAspect="1"/>
          </p:cNvPicPr>
          <p:nvPr/>
        </p:nvPicPr>
        <p:blipFill>
          <a:blip r:embed="rId6"/>
          <a:stretch>
            <a:fillRect/>
          </a:stretch>
        </p:blipFill>
        <p:spPr>
          <a:xfrm>
            <a:off x="5290756" y="1162675"/>
            <a:ext cx="6153492" cy="2192798"/>
          </a:xfrm>
          <a:prstGeom prst="rect">
            <a:avLst/>
          </a:prstGeom>
        </p:spPr>
      </p:pic>
      <p:pic>
        <p:nvPicPr>
          <p:cNvPr id="5" name="Video 4">
            <a:hlinkClick r:id="" action="ppaction://media"/>
            <a:extLst>
              <a:ext uri="{FF2B5EF4-FFF2-40B4-BE49-F238E27FC236}">
                <a16:creationId xmlns:a16="http://schemas.microsoft.com/office/drawing/2014/main" id="{37FF923F-6A5E-FD05-6432-64C3F861C5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8799070"/>
      </p:ext>
    </p:extLst>
  </p:cSld>
  <p:clrMapOvr>
    <a:masterClrMapping/>
  </p:clrMapOvr>
  <mc:AlternateContent xmlns:mc="http://schemas.openxmlformats.org/markup-compatibility/2006" xmlns:p14="http://schemas.microsoft.com/office/powerpoint/2010/main">
    <mc:Choice Requires="p14">
      <p:transition spd="slow" p14:dur="2000" advTm="34358"/>
    </mc:Choice>
    <mc:Fallback xmlns="">
      <p:transition spd="slow" advTm="34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Arch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2201</Words>
  <Application>Microsoft Office PowerPoint</Application>
  <PresentationFormat>Widescreen</PresentationFormat>
  <Paragraphs>114</Paragraphs>
  <Slides>24</Slides>
  <Notes>13</Notes>
  <HiddenSlides>4</HiddenSlides>
  <MMClips>20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Avenir Next LT Pro</vt:lpstr>
      <vt:lpstr>AvenirNext LT Pro Medium</vt:lpstr>
      <vt:lpstr>Calibri</vt:lpstr>
      <vt:lpstr>Footlight MT Light</vt:lpstr>
      <vt:lpstr>Google Sans</vt:lpstr>
      <vt:lpstr>LatoWeb</vt:lpstr>
      <vt:lpstr>Söhne</vt:lpstr>
      <vt:lpstr>ArchVTI</vt:lpstr>
      <vt:lpstr>INFO H – I590 : Intro to Statistics in R (Project)</vt:lpstr>
      <vt:lpstr>Index</vt:lpstr>
      <vt:lpstr>Purpose of Analysis</vt:lpstr>
      <vt:lpstr>PowerPoint Presentation</vt:lpstr>
      <vt:lpstr>Data Documentation</vt:lpstr>
      <vt:lpstr>Exploratory Data Analysis</vt:lpstr>
      <vt:lpstr>Exploratory Data Analysis</vt:lpstr>
      <vt:lpstr>PowerPoint Presentation</vt:lpstr>
      <vt:lpstr>Exploratory Data Analysis</vt:lpstr>
      <vt:lpstr>PowerPoint Presentation</vt:lpstr>
      <vt:lpstr>Trend in California</vt:lpstr>
      <vt:lpstr>Exploratory Data Analysis</vt:lpstr>
      <vt:lpstr>Hypothesis  Average Total Sales of Western region = Average Total Sales of Eastern region.</vt:lpstr>
      <vt:lpstr>Exploratory Data Analysis</vt:lpstr>
      <vt:lpstr>Exploratory Data Analysis</vt:lpstr>
      <vt:lpstr>Hypothesis :  Average Total Sales of Technology = Average Total Sales of Office Supplies.</vt:lpstr>
      <vt:lpstr>Conclusion </vt:lpstr>
      <vt:lpstr>Conclusion </vt:lpstr>
      <vt:lpstr>APPENDIX</vt:lpstr>
      <vt:lpstr>Dataset - </vt:lpstr>
      <vt:lpstr>PowerPoint Presentation</vt:lpstr>
      <vt:lpstr>Data Transformation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Data Analysis</dc:title>
  <dc:creator>Amritha Prakash</dc:creator>
  <cp:lastModifiedBy>Amritha Prakash</cp:lastModifiedBy>
  <cp:revision>14</cp:revision>
  <dcterms:created xsi:type="dcterms:W3CDTF">2023-11-26T22:09:17Z</dcterms:created>
  <dcterms:modified xsi:type="dcterms:W3CDTF">2023-12-04T23:46:02Z</dcterms:modified>
</cp:coreProperties>
</file>